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1" r:id="rId4"/>
    <p:sldId id="275" r:id="rId5"/>
    <p:sldId id="265" r:id="rId6"/>
    <p:sldId id="264" r:id="rId7"/>
    <p:sldId id="268" r:id="rId8"/>
    <p:sldId id="269" r:id="rId9"/>
    <p:sldId id="270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lari\Documents\NSS\projects\app_trader-disk-o-tech\data\top10APP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lari\Downloads\app_trader_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lari\Downloads\app_trader_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yles%20R.%20MacDonald\Documents\NSS\Projects\app_trader-disk-o-tech\Pricing%20and%20Revenu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App</a:t>
            </a:r>
            <a:r>
              <a:rPr lang="en-US" b="1" baseline="0"/>
              <a:t> Ratings 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top10APPS!$G$1</c:f>
              <c:strCache>
                <c:ptCount val="1"/>
                <c:pt idx="0">
                  <c:v>App Store 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top10APPS!$A$2:$A$11</c:f>
              <c:strCache>
                <c:ptCount val="10"/>
                <c:pt idx="0">
                  <c:v>PewDiePie's Tuber Simulator</c:v>
                </c:pt>
                <c:pt idx="1">
                  <c:v>Geometry Dash Lite</c:v>
                </c:pt>
                <c:pt idx="2">
                  <c:v>Domino's Pizza USA</c:v>
                </c:pt>
                <c:pt idx="3">
                  <c:v>Egg, Inc.</c:v>
                </c:pt>
                <c:pt idx="4">
                  <c:v>Fernanfloo</c:v>
                </c:pt>
                <c:pt idx="5">
                  <c:v>The Guardian</c:v>
                </c:pt>
                <c:pt idx="6">
                  <c:v>ASOS</c:v>
                </c:pt>
                <c:pt idx="7">
                  <c:v>Cytus</c:v>
                </c:pt>
                <c:pt idx="8">
                  <c:v>WhatsApp Messenger</c:v>
                </c:pt>
                <c:pt idx="9">
                  <c:v>Instagram</c:v>
                </c:pt>
              </c:strCache>
            </c:strRef>
          </c:cat>
          <c:val>
            <c:numRef>
              <c:f>top10APPS!$G$2:$G$11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4.5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4.5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9-4421-BA6D-1C05F434F8E3}"/>
            </c:ext>
          </c:extLst>
        </c:ser>
        <c:ser>
          <c:idx val="1"/>
          <c:order val="1"/>
          <c:tx>
            <c:strRef>
              <c:f>top10APPS!$H$1</c:f>
              <c:strCache>
                <c:ptCount val="1"/>
                <c:pt idx="0">
                  <c:v>Google Play Store Rating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top10APPS!$A$2:$A$11</c:f>
              <c:strCache>
                <c:ptCount val="10"/>
                <c:pt idx="0">
                  <c:v>PewDiePie's Tuber Simulator</c:v>
                </c:pt>
                <c:pt idx="1">
                  <c:v>Geometry Dash Lite</c:v>
                </c:pt>
                <c:pt idx="2">
                  <c:v>Domino's Pizza USA</c:v>
                </c:pt>
                <c:pt idx="3">
                  <c:v>Egg, Inc.</c:v>
                </c:pt>
                <c:pt idx="4">
                  <c:v>Fernanfloo</c:v>
                </c:pt>
                <c:pt idx="5">
                  <c:v>The Guardian</c:v>
                </c:pt>
                <c:pt idx="6">
                  <c:v>ASOS</c:v>
                </c:pt>
                <c:pt idx="7">
                  <c:v>Cytus</c:v>
                </c:pt>
                <c:pt idx="8">
                  <c:v>WhatsApp Messenger</c:v>
                </c:pt>
                <c:pt idx="9">
                  <c:v>Instagram</c:v>
                </c:pt>
              </c:strCache>
            </c:strRef>
          </c:cat>
          <c:val>
            <c:numRef>
              <c:f>top10APPS!$H$2:$H$11</c:f>
              <c:numCache>
                <c:formatCode>General</c:formatCode>
                <c:ptCount val="10"/>
                <c:pt idx="0">
                  <c:v>4.8</c:v>
                </c:pt>
                <c:pt idx="1">
                  <c:v>4.5</c:v>
                </c:pt>
                <c:pt idx="2">
                  <c:v>4.7</c:v>
                </c:pt>
                <c:pt idx="3">
                  <c:v>4.7</c:v>
                </c:pt>
                <c:pt idx="4">
                  <c:v>4.8</c:v>
                </c:pt>
                <c:pt idx="5">
                  <c:v>4.7</c:v>
                </c:pt>
                <c:pt idx="6">
                  <c:v>4.7</c:v>
                </c:pt>
                <c:pt idx="7">
                  <c:v>4.7</c:v>
                </c:pt>
                <c:pt idx="8">
                  <c:v>4.4000000000000004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09-4421-BA6D-1C05F434F8E3}"/>
            </c:ext>
          </c:extLst>
        </c:ser>
        <c:ser>
          <c:idx val="2"/>
          <c:order val="2"/>
          <c:tx>
            <c:strRef>
              <c:f>top10APPS!$I$1</c:f>
              <c:strCache>
                <c:ptCount val="1"/>
                <c:pt idx="0">
                  <c:v>AVG Rating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top10APPS!$A$2:$A$11</c:f>
              <c:strCache>
                <c:ptCount val="10"/>
                <c:pt idx="0">
                  <c:v>PewDiePie's Tuber Simulator</c:v>
                </c:pt>
                <c:pt idx="1">
                  <c:v>Geometry Dash Lite</c:v>
                </c:pt>
                <c:pt idx="2">
                  <c:v>Domino's Pizza USA</c:v>
                </c:pt>
                <c:pt idx="3">
                  <c:v>Egg, Inc.</c:v>
                </c:pt>
                <c:pt idx="4">
                  <c:v>Fernanfloo</c:v>
                </c:pt>
                <c:pt idx="5">
                  <c:v>The Guardian</c:v>
                </c:pt>
                <c:pt idx="6">
                  <c:v>ASOS</c:v>
                </c:pt>
                <c:pt idx="7">
                  <c:v>Cytus</c:v>
                </c:pt>
                <c:pt idx="8">
                  <c:v>WhatsApp Messenger</c:v>
                </c:pt>
                <c:pt idx="9">
                  <c:v>Instagram</c:v>
                </c:pt>
              </c:strCache>
            </c:strRef>
          </c:cat>
          <c:val>
            <c:numRef>
              <c:f>top10APPS!$I$2:$I$11</c:f>
              <c:numCache>
                <c:formatCode>General</c:formatCode>
                <c:ptCount val="10"/>
                <c:pt idx="0">
                  <c:v>4.9000000000000004</c:v>
                </c:pt>
                <c:pt idx="1">
                  <c:v>4.75</c:v>
                </c:pt>
                <c:pt idx="2">
                  <c:v>4.8499999999999996</c:v>
                </c:pt>
                <c:pt idx="3">
                  <c:v>4.8499999999999996</c:v>
                </c:pt>
                <c:pt idx="4">
                  <c:v>4.6500000000000004</c:v>
                </c:pt>
                <c:pt idx="5">
                  <c:v>4.8499999999999996</c:v>
                </c:pt>
                <c:pt idx="6">
                  <c:v>4.8499999999999996</c:v>
                </c:pt>
                <c:pt idx="7">
                  <c:v>4.8499999999999996</c:v>
                </c:pt>
                <c:pt idx="8">
                  <c:v>4.45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09-4421-BA6D-1C05F434F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50334736"/>
        <c:axId val="1950335152"/>
      </c:barChart>
      <c:catAx>
        <c:axId val="195033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335152"/>
        <c:crosses val="autoZero"/>
        <c:auto val="1"/>
        <c:lblAlgn val="ctr"/>
        <c:lblOffset val="100"/>
        <c:noMultiLvlLbl val="0"/>
      </c:catAx>
      <c:valAx>
        <c:axId val="1950335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33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App Lifespan </a:t>
            </a:r>
          </a:p>
        </c:rich>
      </c:tx>
      <c:layout>
        <c:manualLayout>
          <c:xMode val="edge"/>
          <c:yMode val="edge"/>
          <c:x val="0.44532434552958494"/>
          <c:y val="2.772420917239087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top10APPS!$I$1</c:f>
              <c:strCache>
                <c:ptCount val="1"/>
                <c:pt idx="0">
                  <c:v>AVG 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top10APPS!$A$2:$A$11</c:f>
              <c:strCache>
                <c:ptCount val="10"/>
                <c:pt idx="0">
                  <c:v>PewDiePie's Tuber Simulator</c:v>
                </c:pt>
                <c:pt idx="1">
                  <c:v>Geometry Dash Lite</c:v>
                </c:pt>
                <c:pt idx="2">
                  <c:v>Domino's Pizza USA</c:v>
                </c:pt>
                <c:pt idx="3">
                  <c:v>Egg, Inc.</c:v>
                </c:pt>
                <c:pt idx="4">
                  <c:v>Fernanfloo</c:v>
                </c:pt>
                <c:pt idx="5">
                  <c:v>The Guardian</c:v>
                </c:pt>
                <c:pt idx="6">
                  <c:v>ASOS</c:v>
                </c:pt>
                <c:pt idx="7">
                  <c:v>Cytus</c:v>
                </c:pt>
                <c:pt idx="8">
                  <c:v>WhatsApp Messenger</c:v>
                </c:pt>
                <c:pt idx="9">
                  <c:v>Instagram</c:v>
                </c:pt>
              </c:strCache>
            </c:strRef>
          </c:cat>
          <c:val>
            <c:numRef>
              <c:f>top10APPS!$I$2:$I$11</c:f>
              <c:numCache>
                <c:formatCode>General</c:formatCode>
                <c:ptCount val="10"/>
                <c:pt idx="0">
                  <c:v>4.9000000000000004</c:v>
                </c:pt>
                <c:pt idx="1">
                  <c:v>4.75</c:v>
                </c:pt>
                <c:pt idx="2">
                  <c:v>4.8499999999999996</c:v>
                </c:pt>
                <c:pt idx="3">
                  <c:v>4.8499999999999996</c:v>
                </c:pt>
                <c:pt idx="4">
                  <c:v>4.6500000000000004</c:v>
                </c:pt>
                <c:pt idx="5">
                  <c:v>4.8499999999999996</c:v>
                </c:pt>
                <c:pt idx="6">
                  <c:v>4.8499999999999996</c:v>
                </c:pt>
                <c:pt idx="7">
                  <c:v>4.8499999999999996</c:v>
                </c:pt>
                <c:pt idx="8">
                  <c:v>4.45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EA-4FBA-B0F5-21AEB3B3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8962384"/>
        <c:axId val="1928966960"/>
      </c:barChart>
      <c:scatterChart>
        <c:scatterStyle val="lineMarker"/>
        <c:varyColors val="0"/>
        <c:ser>
          <c:idx val="1"/>
          <c:order val="1"/>
          <c:tx>
            <c:strRef>
              <c:f>top10APPS!$J$1</c:f>
              <c:strCache>
                <c:ptCount val="1"/>
                <c:pt idx="0">
                  <c:v> Lifespan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6675">
                <a:solidFill>
                  <a:schemeClr val="accent2"/>
                </a:solidFill>
              </a:ln>
              <a:effectLst/>
            </c:spPr>
          </c:marker>
          <c:xVal>
            <c:strRef>
              <c:f>top10APPS!$A$2:$A$11</c:f>
              <c:strCache>
                <c:ptCount val="10"/>
                <c:pt idx="0">
                  <c:v>PewDiePie's Tuber Simulator</c:v>
                </c:pt>
                <c:pt idx="1">
                  <c:v>Geometry Dash Lite</c:v>
                </c:pt>
                <c:pt idx="2">
                  <c:v>Domino's Pizza USA</c:v>
                </c:pt>
                <c:pt idx="3">
                  <c:v>Egg, Inc.</c:v>
                </c:pt>
                <c:pt idx="4">
                  <c:v>Fernanfloo</c:v>
                </c:pt>
                <c:pt idx="5">
                  <c:v>The Guardian</c:v>
                </c:pt>
                <c:pt idx="6">
                  <c:v>ASOS</c:v>
                </c:pt>
                <c:pt idx="7">
                  <c:v>Cytus</c:v>
                </c:pt>
                <c:pt idx="8">
                  <c:v>WhatsApp Messenger</c:v>
                </c:pt>
                <c:pt idx="9">
                  <c:v>Instagram</c:v>
                </c:pt>
              </c:strCache>
            </c:strRef>
          </c:xVal>
          <c:yVal>
            <c:numRef>
              <c:f>top10APPS!$J$2:$J$11</c:f>
              <c:numCache>
                <c:formatCode>General</c:formatCode>
                <c:ptCount val="10"/>
                <c:pt idx="0">
                  <c:v>11</c:v>
                </c:pt>
                <c:pt idx="1">
                  <c:v>10.5</c:v>
                </c:pt>
                <c:pt idx="2">
                  <c:v>10.5</c:v>
                </c:pt>
                <c:pt idx="3">
                  <c:v>10.5</c:v>
                </c:pt>
                <c:pt idx="4">
                  <c:v>10.5</c:v>
                </c:pt>
                <c:pt idx="5">
                  <c:v>10.5</c:v>
                </c:pt>
                <c:pt idx="6">
                  <c:v>10.5</c:v>
                </c:pt>
                <c:pt idx="7">
                  <c:v>10.5</c:v>
                </c:pt>
                <c:pt idx="8">
                  <c:v>10</c:v>
                </c:pt>
                <c:pt idx="9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EA-4FBA-B0F5-21AEB3B31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8967376"/>
        <c:axId val="1928960304"/>
      </c:scatterChart>
      <c:catAx>
        <c:axId val="1928962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966960"/>
        <c:crosses val="autoZero"/>
        <c:auto val="1"/>
        <c:lblAlgn val="ctr"/>
        <c:lblOffset val="100"/>
        <c:noMultiLvlLbl val="0"/>
      </c:catAx>
      <c:valAx>
        <c:axId val="192896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Avg</a:t>
                </a:r>
                <a:r>
                  <a:rPr lang="en-US" baseline="0"/>
                  <a:t> Rating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962384"/>
        <c:crosses val="autoZero"/>
        <c:crossBetween val="between"/>
      </c:valAx>
      <c:valAx>
        <c:axId val="19289603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Lifespan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967376"/>
        <c:crosses val="max"/>
        <c:crossBetween val="midCat"/>
      </c:valAx>
      <c:valAx>
        <c:axId val="1928967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960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Top</a:t>
            </a:r>
            <a:r>
              <a:rPr lang="en-US" b="1" baseline="0"/>
              <a:t> Ten Apps  Content Rating by Percentage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top_10!$I$3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E7-4D4A-9E67-E1778E2BFB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E7-4D4A-9E67-E1778E2BFB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CE7-4D4A-9E67-E1778E2BFB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CE7-4D4A-9E67-E1778E2BFBBB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6A3-4ACB-B64D-EA66BF7B10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top_10!$H$4:$H$8</c:f>
              <c:strCache>
                <c:ptCount val="5"/>
                <c:pt idx="0">
                  <c:v>4+</c:v>
                </c:pt>
                <c:pt idx="1">
                  <c:v>9+</c:v>
                </c:pt>
                <c:pt idx="2">
                  <c:v>12+</c:v>
                </c:pt>
                <c:pt idx="4">
                  <c:v>17+</c:v>
                </c:pt>
              </c:strCache>
            </c:strRef>
          </c:cat>
          <c:val>
            <c:numRef>
              <c:f>top_10!$I$4:$I$8</c:f>
              <c:numCache>
                <c:formatCode>0.0%</c:formatCode>
                <c:ptCount val="5"/>
                <c:pt idx="0">
                  <c:v>0.71903151970769186</c:v>
                </c:pt>
                <c:pt idx="1">
                  <c:v>0.109</c:v>
                </c:pt>
                <c:pt idx="2">
                  <c:v>0.17219294008945635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E7-4D4A-9E67-E1778E2BFBB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90138179147765052"/>
          <c:y val="0.35481996875247718"/>
          <c:w val="8.1944018046638284E-2"/>
          <c:h val="0.297147065366646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All</a:t>
            </a:r>
            <a:r>
              <a:rPr lang="en-US" b="1" baseline="0" dirty="0"/>
              <a:t> Apps Content Rating by Percentage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content_rating_piechart!$N$15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19-4795-9B95-D798210419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19-4795-9B95-D798210419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19-4795-9B95-D798210419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19-4795-9B95-D798210419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content_rating_piechart!$M$16:$M$19</c:f>
              <c:strCache>
                <c:ptCount val="4"/>
                <c:pt idx="0">
                  <c:v>4+</c:v>
                </c:pt>
                <c:pt idx="1">
                  <c:v>9+</c:v>
                </c:pt>
                <c:pt idx="2">
                  <c:v>12+</c:v>
                </c:pt>
                <c:pt idx="3">
                  <c:v>17+</c:v>
                </c:pt>
              </c:strCache>
            </c:strRef>
          </c:cat>
          <c:val>
            <c:numRef>
              <c:f>content_rating_piechart!$N$16:$N$19</c:f>
              <c:numCache>
                <c:formatCode>0.00%</c:formatCode>
                <c:ptCount val="4"/>
                <c:pt idx="0">
                  <c:v>0.61990950226244346</c:v>
                </c:pt>
                <c:pt idx="1">
                  <c:v>0.12669683257918551</c:v>
                </c:pt>
                <c:pt idx="2">
                  <c:v>0.19909502262443438</c:v>
                </c:pt>
                <c:pt idx="3">
                  <c:v>5.4298642533936653E-2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19-4795-9B95-D7982104195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138176989787167"/>
          <c:y val="0.32884003160551417"/>
          <c:w val="8.1944035977746729E-2"/>
          <c:h val="0.323127002513610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Sheet1!$B$35</c:f>
              <c:strCache>
                <c:ptCount val="1"/>
                <c:pt idx="0">
                  <c:v>% of Apps with 100k + Reviews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Sheet1!$A$36:$A$45</c:f>
              <c:strCache>
                <c:ptCount val="10"/>
                <c:pt idx="0">
                  <c:v>Finance</c:v>
                </c:pt>
                <c:pt idx="1">
                  <c:v>Sports</c:v>
                </c:pt>
                <c:pt idx="2">
                  <c:v>Food &amp; Drink</c:v>
                </c:pt>
                <c:pt idx="3">
                  <c:v>Travel</c:v>
                </c:pt>
                <c:pt idx="4">
                  <c:v>Education</c:v>
                </c:pt>
                <c:pt idx="5">
                  <c:v>Photo &amp; Video</c:v>
                </c:pt>
                <c:pt idx="6">
                  <c:v>Productivity</c:v>
                </c:pt>
                <c:pt idx="7">
                  <c:v>Social Networking</c:v>
                </c:pt>
                <c:pt idx="8">
                  <c:v>Entertainment</c:v>
                </c:pt>
                <c:pt idx="9">
                  <c:v>Games</c:v>
                </c:pt>
              </c:strCache>
            </c:strRef>
          </c:cat>
          <c:val>
            <c:numRef>
              <c:f>Sheet1!$B$36:$B$45</c:f>
              <c:numCache>
                <c:formatCode>0.00%</c:formatCode>
                <c:ptCount val="10"/>
                <c:pt idx="0">
                  <c:v>1.9512195121951219E-2</c:v>
                </c:pt>
                <c:pt idx="1">
                  <c:v>1.9512195121951219E-2</c:v>
                </c:pt>
                <c:pt idx="2">
                  <c:v>2.4390243902439025E-2</c:v>
                </c:pt>
                <c:pt idx="3">
                  <c:v>2.4390243902439025E-2</c:v>
                </c:pt>
                <c:pt idx="4">
                  <c:v>2.4390243902439025E-2</c:v>
                </c:pt>
                <c:pt idx="5">
                  <c:v>3.9024390243902439E-2</c:v>
                </c:pt>
                <c:pt idx="6">
                  <c:v>5.8536585365853662E-2</c:v>
                </c:pt>
                <c:pt idx="7">
                  <c:v>6.8292682926829273E-2</c:v>
                </c:pt>
                <c:pt idx="8">
                  <c:v>8.7804878048780483E-2</c:v>
                </c:pt>
                <c:pt idx="9">
                  <c:v>0.63414634146341464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2-4725-805A-3AC5D38F54A1}"/>
            </c:ext>
          </c:extLst>
        </c:ser>
        <c:ser>
          <c:idx val="1"/>
          <c:order val="1"/>
          <c:tx>
            <c:strRef>
              <c:f>Sheet1!$C$35</c:f>
              <c:strCache>
                <c:ptCount val="1"/>
                <c:pt idx="0">
                  <c:v>% of Apps Having Top 10 Net 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Sheet1!$A$36:$A$45</c:f>
              <c:strCache>
                <c:ptCount val="10"/>
                <c:pt idx="0">
                  <c:v>Finance</c:v>
                </c:pt>
                <c:pt idx="1">
                  <c:v>Sports</c:v>
                </c:pt>
                <c:pt idx="2">
                  <c:v>Food &amp; Drink</c:v>
                </c:pt>
                <c:pt idx="3">
                  <c:v>Travel</c:v>
                </c:pt>
                <c:pt idx="4">
                  <c:v>Education</c:v>
                </c:pt>
                <c:pt idx="5">
                  <c:v>Photo &amp; Video</c:v>
                </c:pt>
                <c:pt idx="6">
                  <c:v>Productivity</c:v>
                </c:pt>
                <c:pt idx="7">
                  <c:v>Social Networking</c:v>
                </c:pt>
                <c:pt idx="8">
                  <c:v>Entertainment</c:v>
                </c:pt>
                <c:pt idx="9">
                  <c:v>Games</c:v>
                </c:pt>
              </c:strCache>
            </c:strRef>
          </c:cat>
          <c:val>
            <c:numRef>
              <c:f>Sheet1!$C$36:$C$45</c:f>
              <c:numCache>
                <c:formatCode>General</c:formatCode>
                <c:ptCount val="10"/>
                <c:pt idx="2" formatCode="0.00%">
                  <c:v>0.1</c:v>
                </c:pt>
                <c:pt idx="5" formatCode="0.00%">
                  <c:v>0.1</c:v>
                </c:pt>
                <c:pt idx="7" formatCode="0.00%">
                  <c:v>0.1</c:v>
                </c:pt>
                <c:pt idx="9" formatCode="0.00%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E2-4725-805A-3AC5D38F5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33205088"/>
        <c:axId val="933210080"/>
      </c:barChart>
      <c:catAx>
        <c:axId val="933205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dirty="0">
                    <a:solidFill>
                      <a:schemeClr val="accent3"/>
                    </a:solidFill>
                  </a:rPr>
                  <a:t>Genres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210080"/>
        <c:crosses val="autoZero"/>
        <c:auto val="1"/>
        <c:lblAlgn val="ctr"/>
        <c:lblOffset val="100"/>
        <c:noMultiLvlLbl val="0"/>
      </c:catAx>
      <c:valAx>
        <c:axId val="9332100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dirty="0">
                    <a:solidFill>
                      <a:schemeClr val="accent3"/>
                    </a:solidFill>
                  </a:rPr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crossAx val="9332050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'Pricing and Revenue'!$A$2:$A$11</cx:f>
        <cx:lvl ptCount="10">
          <cx:pt idx="0">PewDiePie's Tuber Simulator</cx:pt>
          <cx:pt idx="1">Geometry Dash Lite</cx:pt>
          <cx:pt idx="2">Domino's Pizza USA</cx:pt>
          <cx:pt idx="3">Egg, Inc.</cx:pt>
          <cx:pt idx="4">Fernanfloo</cx:pt>
          <cx:pt idx="5">The Guardian</cx:pt>
          <cx:pt idx="6">ASOS</cx:pt>
          <cx:pt idx="7">Cytus</cx:pt>
          <cx:pt idx="8">WhatsApp Messenger</cx:pt>
          <cx:pt idx="9">Instagram</cx:pt>
        </cx:lvl>
      </cx:strDim>
      <cx:numDim type="val">
        <cx:f>'Pricing and Revenue'!$B$2:$B$11</cx:f>
        <cx:lvl ptCount="10" formatCode="_(&quot;$&quot;* #,##0_);_(&quot;$&quot;* \(#,##0\);_(&quot;$&quot;* &quot;-&quot;??_);_(@_)">
          <cx:pt idx="0">518000</cx:pt>
          <cx:pt idx="1">494000</cx:pt>
          <cx:pt idx="2">494000</cx:pt>
          <cx:pt idx="3">494000</cx:pt>
          <cx:pt idx="4">494000</cx:pt>
          <cx:pt idx="5">494000</cx:pt>
          <cx:pt idx="6">494000</cx:pt>
          <cx:pt idx="7">484100</cx:pt>
          <cx:pt idx="8">470000</cx:pt>
          <cx:pt idx="9">470000</cx:pt>
        </cx:lvl>
      </cx:numDim>
    </cx:data>
  </cx:chartData>
  <cx:chart>
    <cx:title pos="t" align="ctr" overlay="0">
      <cx:tx>
        <cx:txData>
          <cx:v>AppTrader's Expected Net Profit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AppTrader's Expected Net Profit</a:t>
          </a:r>
        </a:p>
      </cx:txPr>
    </cx:title>
    <cx:plotArea>
      <cx:plotAreaRegion>
        <cx:series layoutId="funnel" uniqueId="{9B5600D7-1FB2-4BC0-BE41-135AF95CE992}">
          <cx:tx>
            <cx:txData>
              <cx:f>'Pricing and Revenue'!$B$1</cx:f>
              <cx:v> Net Profit </cx:v>
            </cx:txData>
          </cx:tx>
          <cx:spPr>
            <a:solidFill>
              <a:srgbClr val="00B050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00"/>
                </a:pPr>
                <a:endParaRPr lang="en-US" sz="11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100"/>
            </a:pPr>
            <a:endParaRPr lang="en-US" sz="11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6CD13-4E4E-49C6-AC90-A287FCC0D47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409362-61F0-4FCA-97A9-D33F9BB78C38}">
      <dgm:prSet/>
      <dgm:spPr/>
      <dgm:t>
        <a:bodyPr/>
        <a:lstStyle/>
        <a:p>
          <a:r>
            <a:rPr lang="en-US" dirty="0"/>
            <a:t>Apps earn $5,000 per month per store from in-app purchasing and advertising</a:t>
          </a:r>
        </a:p>
      </dgm:t>
    </dgm:pt>
    <dgm:pt modelId="{279D7DB2-5816-4163-B181-FD1CD1AD96DF}" type="parTrans" cxnId="{B0BA0B1C-D6D6-42D2-BBC2-DCB238C0807A}">
      <dgm:prSet/>
      <dgm:spPr/>
      <dgm:t>
        <a:bodyPr/>
        <a:lstStyle/>
        <a:p>
          <a:endParaRPr lang="en-US"/>
        </a:p>
      </dgm:t>
    </dgm:pt>
    <dgm:pt modelId="{0B096180-9C36-42F2-9050-3B0DF5B1C662}" type="sibTrans" cxnId="{B0BA0B1C-D6D6-42D2-BBC2-DCB238C0807A}">
      <dgm:prSet/>
      <dgm:spPr/>
      <dgm:t>
        <a:bodyPr/>
        <a:lstStyle/>
        <a:p>
          <a:endParaRPr lang="en-US"/>
        </a:p>
      </dgm:t>
    </dgm:pt>
    <dgm:pt modelId="{C75053FE-78E4-4ACF-B2EE-E95617680AAC}">
      <dgm:prSet/>
      <dgm:spPr/>
      <dgm:t>
        <a:bodyPr/>
        <a:lstStyle/>
        <a:p>
          <a:r>
            <a:rPr lang="en-US" dirty="0"/>
            <a:t>App Trader’s revenue is 50% of that ($2,500 per month per store)</a:t>
          </a:r>
        </a:p>
      </dgm:t>
    </dgm:pt>
    <dgm:pt modelId="{A7EECC21-DD92-459E-AC00-3F22DA21CDF7}" type="parTrans" cxnId="{184C5F9E-2C18-43FF-9FEA-72BF3025DE69}">
      <dgm:prSet/>
      <dgm:spPr/>
      <dgm:t>
        <a:bodyPr/>
        <a:lstStyle/>
        <a:p>
          <a:endParaRPr lang="en-US"/>
        </a:p>
      </dgm:t>
    </dgm:pt>
    <dgm:pt modelId="{BE4F2CA6-20E9-4D7B-BC93-6A08F57DBB84}" type="sibTrans" cxnId="{184C5F9E-2C18-43FF-9FEA-72BF3025DE69}">
      <dgm:prSet/>
      <dgm:spPr/>
      <dgm:t>
        <a:bodyPr/>
        <a:lstStyle/>
        <a:p>
          <a:endParaRPr lang="en-US"/>
        </a:p>
      </dgm:t>
    </dgm:pt>
    <dgm:pt modelId="{C699CA7F-ABD6-4AD6-98BA-0974993717D0}">
      <dgm:prSet/>
      <dgm:spPr/>
      <dgm:t>
        <a:bodyPr/>
        <a:lstStyle/>
        <a:p>
          <a:r>
            <a:rPr lang="en-US" dirty="0"/>
            <a:t>App Trader spends $1,000 per month on marketing costs (even when the app is in both stores)</a:t>
          </a:r>
        </a:p>
      </dgm:t>
    </dgm:pt>
    <dgm:pt modelId="{B2E21341-480F-4A1B-A763-9A32894AF388}" type="parTrans" cxnId="{A4D06BA7-F53F-41E6-932C-53DEC7E156E6}">
      <dgm:prSet/>
      <dgm:spPr/>
      <dgm:t>
        <a:bodyPr/>
        <a:lstStyle/>
        <a:p>
          <a:endParaRPr lang="en-US"/>
        </a:p>
      </dgm:t>
    </dgm:pt>
    <dgm:pt modelId="{8AD63118-74E3-429D-8F67-947793FD1735}" type="sibTrans" cxnId="{A4D06BA7-F53F-41E6-932C-53DEC7E156E6}">
      <dgm:prSet/>
      <dgm:spPr/>
      <dgm:t>
        <a:bodyPr/>
        <a:lstStyle/>
        <a:p>
          <a:endParaRPr lang="en-US"/>
        </a:p>
      </dgm:t>
    </dgm:pt>
    <dgm:pt modelId="{D2D3C23F-AFD5-4CD8-B887-04304923FEAE}">
      <dgm:prSet/>
      <dgm:spPr/>
      <dgm:t>
        <a:bodyPr/>
        <a:lstStyle/>
        <a:p>
          <a:r>
            <a:rPr lang="en-US" dirty="0"/>
            <a:t>Therefore, Net Revenue = (Lifespan in months) * $2,500 per store</a:t>
          </a:r>
        </a:p>
      </dgm:t>
    </dgm:pt>
    <dgm:pt modelId="{B64A88FA-1335-4A53-9C6E-DBE95CCCB1CA}" type="parTrans" cxnId="{C44DD41E-CD4C-4756-9FDE-B52E7D3D0099}">
      <dgm:prSet/>
      <dgm:spPr/>
      <dgm:t>
        <a:bodyPr/>
        <a:lstStyle/>
        <a:p>
          <a:endParaRPr lang="en-US"/>
        </a:p>
      </dgm:t>
    </dgm:pt>
    <dgm:pt modelId="{57B801A1-AD19-46A4-A463-422715E8F9B5}" type="sibTrans" cxnId="{C44DD41E-CD4C-4756-9FDE-B52E7D3D0099}">
      <dgm:prSet/>
      <dgm:spPr/>
      <dgm:t>
        <a:bodyPr/>
        <a:lstStyle/>
        <a:p>
          <a:endParaRPr lang="en-US"/>
        </a:p>
      </dgm:t>
    </dgm:pt>
    <dgm:pt modelId="{2BD283BE-B2F5-4E18-9742-39FFE9A4893E}" type="pres">
      <dgm:prSet presAssocID="{CC16CD13-4E4E-49C6-AC90-A287FCC0D474}" presName="diagram" presStyleCnt="0">
        <dgm:presLayoutVars>
          <dgm:dir/>
          <dgm:resizeHandles val="exact"/>
        </dgm:presLayoutVars>
      </dgm:prSet>
      <dgm:spPr/>
    </dgm:pt>
    <dgm:pt modelId="{3144736C-6C4C-4110-8E29-F63295E3D5CD}" type="pres">
      <dgm:prSet presAssocID="{B5409362-61F0-4FCA-97A9-D33F9BB78C38}" presName="node" presStyleLbl="node1" presStyleIdx="0" presStyleCnt="4">
        <dgm:presLayoutVars>
          <dgm:bulletEnabled val="1"/>
        </dgm:presLayoutVars>
      </dgm:prSet>
      <dgm:spPr/>
    </dgm:pt>
    <dgm:pt modelId="{F9128DB7-A0D1-4142-A990-927F93D4EA95}" type="pres">
      <dgm:prSet presAssocID="{0B096180-9C36-42F2-9050-3B0DF5B1C662}" presName="sibTrans" presStyleCnt="0"/>
      <dgm:spPr/>
    </dgm:pt>
    <dgm:pt modelId="{747B3747-2836-4FA7-A5C5-063F79BB98A7}" type="pres">
      <dgm:prSet presAssocID="{C75053FE-78E4-4ACF-B2EE-E95617680AAC}" presName="node" presStyleLbl="node1" presStyleIdx="1" presStyleCnt="4">
        <dgm:presLayoutVars>
          <dgm:bulletEnabled val="1"/>
        </dgm:presLayoutVars>
      </dgm:prSet>
      <dgm:spPr/>
    </dgm:pt>
    <dgm:pt modelId="{5DF24D5A-86F4-4D81-A464-11BF19206390}" type="pres">
      <dgm:prSet presAssocID="{BE4F2CA6-20E9-4D7B-BC93-6A08F57DBB84}" presName="sibTrans" presStyleCnt="0"/>
      <dgm:spPr/>
    </dgm:pt>
    <dgm:pt modelId="{C78A0EC4-62E2-4ED3-B379-4019678EA1DB}" type="pres">
      <dgm:prSet presAssocID="{C699CA7F-ABD6-4AD6-98BA-0974993717D0}" presName="node" presStyleLbl="node1" presStyleIdx="2" presStyleCnt="4">
        <dgm:presLayoutVars>
          <dgm:bulletEnabled val="1"/>
        </dgm:presLayoutVars>
      </dgm:prSet>
      <dgm:spPr/>
    </dgm:pt>
    <dgm:pt modelId="{56CC76D6-B06C-4653-B8A5-665581894405}" type="pres">
      <dgm:prSet presAssocID="{8AD63118-74E3-429D-8F67-947793FD1735}" presName="sibTrans" presStyleCnt="0"/>
      <dgm:spPr/>
    </dgm:pt>
    <dgm:pt modelId="{EB35498B-9579-4678-BEAA-223F0A3E9708}" type="pres">
      <dgm:prSet presAssocID="{D2D3C23F-AFD5-4CD8-B887-04304923FEAE}" presName="node" presStyleLbl="node1" presStyleIdx="3" presStyleCnt="4">
        <dgm:presLayoutVars>
          <dgm:bulletEnabled val="1"/>
        </dgm:presLayoutVars>
      </dgm:prSet>
      <dgm:spPr/>
    </dgm:pt>
  </dgm:ptLst>
  <dgm:cxnLst>
    <dgm:cxn modelId="{B0BA0B1C-D6D6-42D2-BBC2-DCB238C0807A}" srcId="{CC16CD13-4E4E-49C6-AC90-A287FCC0D474}" destId="{B5409362-61F0-4FCA-97A9-D33F9BB78C38}" srcOrd="0" destOrd="0" parTransId="{279D7DB2-5816-4163-B181-FD1CD1AD96DF}" sibTransId="{0B096180-9C36-42F2-9050-3B0DF5B1C662}"/>
    <dgm:cxn modelId="{C44DD41E-CD4C-4756-9FDE-B52E7D3D0099}" srcId="{CC16CD13-4E4E-49C6-AC90-A287FCC0D474}" destId="{D2D3C23F-AFD5-4CD8-B887-04304923FEAE}" srcOrd="3" destOrd="0" parTransId="{B64A88FA-1335-4A53-9C6E-DBE95CCCB1CA}" sibTransId="{57B801A1-AD19-46A4-A463-422715E8F9B5}"/>
    <dgm:cxn modelId="{3F66272C-B541-4AA0-927F-90EABA642D80}" type="presOf" srcId="{C75053FE-78E4-4ACF-B2EE-E95617680AAC}" destId="{747B3747-2836-4FA7-A5C5-063F79BB98A7}" srcOrd="0" destOrd="0" presId="urn:microsoft.com/office/officeart/2005/8/layout/default"/>
    <dgm:cxn modelId="{81D74148-7C55-4A70-A553-AFAE10A90141}" type="presOf" srcId="{C699CA7F-ABD6-4AD6-98BA-0974993717D0}" destId="{C78A0EC4-62E2-4ED3-B379-4019678EA1DB}" srcOrd="0" destOrd="0" presId="urn:microsoft.com/office/officeart/2005/8/layout/default"/>
    <dgm:cxn modelId="{8E1A8573-6A59-4664-ACA9-E562CA5C05E8}" type="presOf" srcId="{D2D3C23F-AFD5-4CD8-B887-04304923FEAE}" destId="{EB35498B-9579-4678-BEAA-223F0A3E9708}" srcOrd="0" destOrd="0" presId="urn:microsoft.com/office/officeart/2005/8/layout/default"/>
    <dgm:cxn modelId="{184C5F9E-2C18-43FF-9FEA-72BF3025DE69}" srcId="{CC16CD13-4E4E-49C6-AC90-A287FCC0D474}" destId="{C75053FE-78E4-4ACF-B2EE-E95617680AAC}" srcOrd="1" destOrd="0" parTransId="{A7EECC21-DD92-459E-AC00-3F22DA21CDF7}" sibTransId="{BE4F2CA6-20E9-4D7B-BC93-6A08F57DBB84}"/>
    <dgm:cxn modelId="{A4D06BA7-F53F-41E6-932C-53DEC7E156E6}" srcId="{CC16CD13-4E4E-49C6-AC90-A287FCC0D474}" destId="{C699CA7F-ABD6-4AD6-98BA-0974993717D0}" srcOrd="2" destOrd="0" parTransId="{B2E21341-480F-4A1B-A763-9A32894AF388}" sibTransId="{8AD63118-74E3-429D-8F67-947793FD1735}"/>
    <dgm:cxn modelId="{CEDC1AAA-5859-4166-8B17-6DEA91661A41}" type="presOf" srcId="{CC16CD13-4E4E-49C6-AC90-A287FCC0D474}" destId="{2BD283BE-B2F5-4E18-9742-39FFE9A4893E}" srcOrd="0" destOrd="0" presId="urn:microsoft.com/office/officeart/2005/8/layout/default"/>
    <dgm:cxn modelId="{FF5C5CE9-32A5-498B-8EE9-1DBDECEC627D}" type="presOf" srcId="{B5409362-61F0-4FCA-97A9-D33F9BB78C38}" destId="{3144736C-6C4C-4110-8E29-F63295E3D5CD}" srcOrd="0" destOrd="0" presId="urn:microsoft.com/office/officeart/2005/8/layout/default"/>
    <dgm:cxn modelId="{D9382920-C737-419B-8A85-CD37A7D04836}" type="presParOf" srcId="{2BD283BE-B2F5-4E18-9742-39FFE9A4893E}" destId="{3144736C-6C4C-4110-8E29-F63295E3D5CD}" srcOrd="0" destOrd="0" presId="urn:microsoft.com/office/officeart/2005/8/layout/default"/>
    <dgm:cxn modelId="{6EE6DB2C-CD41-4C2C-8B54-ED92616AA594}" type="presParOf" srcId="{2BD283BE-B2F5-4E18-9742-39FFE9A4893E}" destId="{F9128DB7-A0D1-4142-A990-927F93D4EA95}" srcOrd="1" destOrd="0" presId="urn:microsoft.com/office/officeart/2005/8/layout/default"/>
    <dgm:cxn modelId="{0B2C1503-0142-4BE5-9341-45F367181D9C}" type="presParOf" srcId="{2BD283BE-B2F5-4E18-9742-39FFE9A4893E}" destId="{747B3747-2836-4FA7-A5C5-063F79BB98A7}" srcOrd="2" destOrd="0" presId="urn:microsoft.com/office/officeart/2005/8/layout/default"/>
    <dgm:cxn modelId="{C1CA3355-3CDF-42AE-9F4D-0563BC299095}" type="presParOf" srcId="{2BD283BE-B2F5-4E18-9742-39FFE9A4893E}" destId="{5DF24D5A-86F4-4D81-A464-11BF19206390}" srcOrd="3" destOrd="0" presId="urn:microsoft.com/office/officeart/2005/8/layout/default"/>
    <dgm:cxn modelId="{D464C7F6-E1D0-4A71-AE68-8D8525E12AB2}" type="presParOf" srcId="{2BD283BE-B2F5-4E18-9742-39FFE9A4893E}" destId="{C78A0EC4-62E2-4ED3-B379-4019678EA1DB}" srcOrd="4" destOrd="0" presId="urn:microsoft.com/office/officeart/2005/8/layout/default"/>
    <dgm:cxn modelId="{BFD2EAD8-F904-49EB-BBCC-FF2B7D728230}" type="presParOf" srcId="{2BD283BE-B2F5-4E18-9742-39FFE9A4893E}" destId="{56CC76D6-B06C-4653-B8A5-665581894405}" srcOrd="5" destOrd="0" presId="urn:microsoft.com/office/officeart/2005/8/layout/default"/>
    <dgm:cxn modelId="{5837FA76-C983-4595-82F3-AB3A739C7E4F}" type="presParOf" srcId="{2BD283BE-B2F5-4E18-9742-39FFE9A4893E}" destId="{EB35498B-9579-4678-BEAA-223F0A3E97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4736C-6C4C-4110-8E29-F63295E3D5CD}">
      <dsp:nvSpPr>
        <dsp:cNvPr id="0" name=""/>
        <dsp:cNvSpPr/>
      </dsp:nvSpPr>
      <dsp:spPr>
        <a:xfrm>
          <a:off x="930572" y="3032"/>
          <a:ext cx="2833338" cy="1700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Apps earn $5,000 per month per store from in-app purchasing and advertising</a:t>
          </a:r>
        </a:p>
      </dsp:txBody>
      <dsp:txXfrm>
        <a:off x="930572" y="3032"/>
        <a:ext cx="2833338" cy="1700003"/>
      </dsp:txXfrm>
    </dsp:sp>
    <dsp:sp modelId="{747B3747-2836-4FA7-A5C5-063F79BB98A7}">
      <dsp:nvSpPr>
        <dsp:cNvPr id="0" name=""/>
        <dsp:cNvSpPr/>
      </dsp:nvSpPr>
      <dsp:spPr>
        <a:xfrm>
          <a:off x="4047245" y="3032"/>
          <a:ext cx="2833338" cy="170000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Trader’s revenue is 50% of that ($2,500 per month per store)</a:t>
          </a:r>
        </a:p>
      </dsp:txBody>
      <dsp:txXfrm>
        <a:off x="4047245" y="3032"/>
        <a:ext cx="2833338" cy="1700003"/>
      </dsp:txXfrm>
    </dsp:sp>
    <dsp:sp modelId="{C78A0EC4-62E2-4ED3-B379-4019678EA1DB}">
      <dsp:nvSpPr>
        <dsp:cNvPr id="0" name=""/>
        <dsp:cNvSpPr/>
      </dsp:nvSpPr>
      <dsp:spPr>
        <a:xfrm>
          <a:off x="7163917" y="3032"/>
          <a:ext cx="2833338" cy="170000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Trader spends $1,000 per month on marketing costs (even when the app is in both stores)</a:t>
          </a:r>
        </a:p>
      </dsp:txBody>
      <dsp:txXfrm>
        <a:off x="7163917" y="3032"/>
        <a:ext cx="2833338" cy="1700003"/>
      </dsp:txXfrm>
    </dsp:sp>
    <dsp:sp modelId="{EB35498B-9579-4678-BEAA-223F0A3E9708}">
      <dsp:nvSpPr>
        <dsp:cNvPr id="0" name=""/>
        <dsp:cNvSpPr/>
      </dsp:nvSpPr>
      <dsp:spPr>
        <a:xfrm>
          <a:off x="4047245" y="1986369"/>
          <a:ext cx="2833338" cy="170000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Therefore, Net Revenue = (Lifespan in months) * $2,500 per store</a:t>
          </a:r>
        </a:p>
      </dsp:txBody>
      <dsp:txXfrm>
        <a:off x="4047245" y="1986369"/>
        <a:ext cx="2833338" cy="170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CC4E-480B-4D20-B26A-19B8A5D2B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3BBDA-89C6-4D49-8445-D86FC17BD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F040-FED4-4663-A5A0-C3F4CC69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6923-00DA-4E7F-BF2B-9727FDCB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96EB-C9C7-4F98-8591-DB224E52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7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678A-F24A-4E9A-8BD7-ACC5B3DC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83197-DA10-471C-85D4-65AF6C4EC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8D275-A225-4AAB-8F59-2856764C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4B930-0ECF-413C-BFDF-1BECB771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89AD-A144-4C35-B2E4-1E7F0D5C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21500-F263-4E85-9376-D940FD8BA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1790B-1677-4A14-B471-3FFEE374B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1440-F7B8-4B92-8E7A-E6C0AF03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D7B21-7203-4E22-9A73-8111298C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E5706-4AB2-49EB-AB14-011476DD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0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909D-9393-4D40-B50F-E50CA3A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55B2-D496-4B54-81DD-BB73FEB6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BFC76-783D-43B3-860E-901D492E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F7458-2132-4E8B-A5FB-382EA85C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6CA66-D5A6-46E3-B715-0BA3A972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C196-7ABC-4E9B-9584-F96BBA69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93C4C-7C6E-43AC-817E-E5FC90B5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18D93-BAB8-4B58-B9BD-67C21612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F2B1A-939D-49DF-9CC2-8CB83CA3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E604C-A7BD-427D-99B2-8359EC15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3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F25F-9BF9-4832-9A45-8F90FC3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B8AB-366A-46C5-844D-A275F292A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E9ACC-BDFC-467A-9DFA-0B0209DD1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709FB-EBD3-4100-AAAE-0D1809A4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8CCBE-E8D2-48DD-8813-42BFFFCC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81C2D-0D8A-4A13-B84A-C15E3213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4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B8E6-1CBC-4F59-B8E2-A49E89EB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3C0B7-9027-41CC-8C59-433CF891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6517D-1663-4E72-963E-EE8C5C651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39751-B70C-4FC8-BE5A-28380F4C8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D8072-B9C1-44E4-A184-897E50B98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4F433-E2FD-4CFA-B64F-6B88690E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26CD6-80B8-4837-B0ED-DD125934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16E4F-8D58-4869-B33C-6A3565F7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3276-2186-4A74-A0A9-63AFEB22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F643E-6622-4627-A509-39C9BAAF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FC271-3A93-46F6-BF85-7F64285D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30D8D-E7F1-4256-84B5-A7008F1A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93B34-AAF9-42A8-BBCC-0DFAEB53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7E26D-E260-42A2-B408-63DA8E7B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521B-428D-417F-8D3F-EE5BDE30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6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9F03-A420-490E-AD71-1BE6A2C9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8D37C-64AB-4A0A-9606-E9DB2659D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1F486-202C-4B80-B89F-46AA92EAB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CF636-C9DD-4A10-9E19-F4050654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571D7-0C4E-4F21-AC4D-61767F2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9E62-7C59-487A-9875-B738784C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3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1EBD-261C-4797-B730-03C62E7F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A8241-AFE3-4130-BCC1-44F4D18A4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DC629-83C5-4024-8A98-BCCCFBCA4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F25E1-0BAB-4251-81A1-D9A230B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8CEC1-055E-44C9-B441-C98DF7990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70187-E0DC-4B7E-99CB-F601925A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4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5F18-4E78-48FB-96E4-20B0DFC5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D218-354F-4D0A-99DA-835295581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9FA8-CFCA-4451-B71E-59C39469B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E1B3-0C5E-4585-9CE4-013DAF7D860A}" type="datetimeFigureOut">
              <a:rPr lang="en-US" smtClean="0"/>
              <a:t>05-Oct-2021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3DB39-2C23-4759-B9AC-7691364C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32163-B8CD-4BDC-9B9C-E04ED0D35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F76D-F4E9-423B-AA29-71DC80EB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1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33E6D00-EEDA-495E-A192-E20C41C31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 Recommendations by Content Rating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FAFEC-62E2-4BB7-B01A-D54759B9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3" y="2362199"/>
            <a:ext cx="5474191" cy="3266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F980A-A261-448D-B50A-5D7C0137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18" y="2362199"/>
            <a:ext cx="5474191" cy="3289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207B0-5F4A-426D-A4D4-1C8C7239347B}"/>
              </a:ext>
            </a:extLst>
          </p:cNvPr>
          <p:cNvSpPr txBox="1"/>
          <p:nvPr/>
        </p:nvSpPr>
        <p:spPr>
          <a:xfrm>
            <a:off x="2242443" y="5138044"/>
            <a:ext cx="1275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Content Rating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E8A1D-9F79-49FD-8AD6-4CFAA1FC13EA}"/>
              </a:ext>
            </a:extLst>
          </p:cNvPr>
          <p:cNvSpPr txBox="1"/>
          <p:nvPr/>
        </p:nvSpPr>
        <p:spPr>
          <a:xfrm>
            <a:off x="8673759" y="5147762"/>
            <a:ext cx="1275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Content Rating</a:t>
            </a:r>
          </a:p>
        </p:txBody>
      </p:sp>
    </p:spTree>
    <p:extLst>
      <p:ext uri="{BB962C8B-B14F-4D97-AF65-F5344CB8AC3E}">
        <p14:creationId xmlns:p14="http://schemas.microsoft.com/office/powerpoint/2010/main" val="118745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 Content Rating by Percentage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FFFC086-0553-42CE-817D-6DB269E06C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822200"/>
              </p:ext>
            </p:extLst>
          </p:nvPr>
        </p:nvGraphicFramePr>
        <p:xfrm>
          <a:off x="6677022" y="2038274"/>
          <a:ext cx="4569937" cy="391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51659A9-8323-4B70-91C6-A97E9DFA1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510025"/>
              </p:ext>
            </p:extLst>
          </p:nvPr>
        </p:nvGraphicFramePr>
        <p:xfrm>
          <a:off x="1162045" y="2038274"/>
          <a:ext cx="4569936" cy="391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736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 Recommendations by Genre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36AB87-962A-4818-A626-AACFAE09B568}"/>
              </a:ext>
            </a:extLst>
          </p:cNvPr>
          <p:cNvSpPr txBox="1">
            <a:spLocks/>
          </p:cNvSpPr>
          <p:nvPr/>
        </p:nvSpPr>
        <p:spPr>
          <a:xfrm>
            <a:off x="392715" y="2114100"/>
            <a:ext cx="5522596" cy="55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Analysis of genres reveals that games dominate the field, both in terms of review count and net profit.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8AFEB3-7A76-4374-A141-15430E4ED5C6}"/>
              </a:ext>
            </a:extLst>
          </p:cNvPr>
          <p:cNvSpPr txBox="1">
            <a:spLocks/>
          </p:cNvSpPr>
          <p:nvPr/>
        </p:nvSpPr>
        <p:spPr>
          <a:xfrm>
            <a:off x="392713" y="3914223"/>
            <a:ext cx="5522597" cy="55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5 of our top 10 recommended apps are games.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7486AC1-1847-4996-8AAD-07CF457B08E1}"/>
              </a:ext>
            </a:extLst>
          </p:cNvPr>
          <p:cNvSpPr txBox="1">
            <a:spLocks/>
          </p:cNvSpPr>
          <p:nvPr/>
        </p:nvSpPr>
        <p:spPr>
          <a:xfrm>
            <a:off x="392713" y="5145003"/>
            <a:ext cx="5522597" cy="551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of our top 10 recommended apps based on net profit are not in top 10 by review count (News and Shopping).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E5E985E-418D-4CF7-AFEA-8EB35C980B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755006"/>
              </p:ext>
            </p:extLst>
          </p:nvPr>
        </p:nvGraphicFramePr>
        <p:xfrm>
          <a:off x="6276690" y="1616459"/>
          <a:ext cx="5791485" cy="5200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102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chemeClr val="accent1">
                <a:lumMod val="5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78000">
              <a:srgbClr val="6E84AB"/>
            </a:gs>
            <a:gs pos="89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Image result for floppy disk png">
            <a:extLst>
              <a:ext uri="{FF2B5EF4-FFF2-40B4-BE49-F238E27FC236}">
                <a16:creationId xmlns:a16="http://schemas.microsoft.com/office/drawing/2014/main" id="{0166B26A-BA95-44F8-BF20-C0EB0C1A1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2" r="1" b="11961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5A343-6BA5-4192-963E-837820727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44" r="11649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Image result for floppy disk png">
            <a:extLst>
              <a:ext uri="{FF2B5EF4-FFF2-40B4-BE49-F238E27FC236}">
                <a16:creationId xmlns:a16="http://schemas.microsoft.com/office/drawing/2014/main" id="{95528890-4862-4BBB-ADCE-6A138AC69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Image result for floppy disk png">
            <a:extLst>
              <a:ext uri="{FF2B5EF4-FFF2-40B4-BE49-F238E27FC236}">
                <a16:creationId xmlns:a16="http://schemas.microsoft.com/office/drawing/2014/main" id="{952607F9-2E9A-41F2-A34C-B7054B20D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-2" b="-2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Image result for floppy disk png">
            <a:extLst>
              <a:ext uri="{FF2B5EF4-FFF2-40B4-BE49-F238E27FC236}">
                <a16:creationId xmlns:a16="http://schemas.microsoft.com/office/drawing/2014/main" id="{4DE5B43A-7416-4C2C-9275-8CEB7AE67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r="3" b="3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32F90-04CA-437D-B41A-837F0A023DB5}"/>
              </a:ext>
            </a:extLst>
          </p:cNvPr>
          <p:cNvSpPr txBox="1"/>
          <p:nvPr/>
        </p:nvSpPr>
        <p:spPr>
          <a:xfrm>
            <a:off x="2628900" y="68576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Mathis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08130-E341-4F51-A3F8-0E8C886AB343}"/>
              </a:ext>
            </a:extLst>
          </p:cNvPr>
          <p:cNvSpPr txBox="1"/>
          <p:nvPr/>
        </p:nvSpPr>
        <p:spPr>
          <a:xfrm>
            <a:off x="6024318" y="1502948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Myles MacDonald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F9F4-46E0-4489-9CF6-B0A7B04E576A}"/>
              </a:ext>
            </a:extLst>
          </p:cNvPr>
          <p:cNvSpPr txBox="1"/>
          <p:nvPr/>
        </p:nvSpPr>
        <p:spPr>
          <a:xfrm>
            <a:off x="9734677" y="1097001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Olariche Obi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1357B-CB86-4EAC-975C-9C373D0A7E5B}"/>
              </a:ext>
            </a:extLst>
          </p:cNvPr>
          <p:cNvSpPr txBox="1"/>
          <p:nvPr/>
        </p:nvSpPr>
        <p:spPr>
          <a:xfrm>
            <a:off x="9924179" y="4836011"/>
            <a:ext cx="170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Manning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7528C-C83A-4783-ACAB-3A7243066AF3}"/>
              </a:ext>
            </a:extLst>
          </p:cNvPr>
          <p:cNvSpPr txBox="1"/>
          <p:nvPr/>
        </p:nvSpPr>
        <p:spPr>
          <a:xfrm>
            <a:off x="4165583" y="4363501"/>
            <a:ext cx="477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DISK – O – TECH </a:t>
            </a:r>
          </a:p>
        </p:txBody>
      </p:sp>
    </p:spTree>
    <p:extLst>
      <p:ext uri="{BB962C8B-B14F-4D97-AF65-F5344CB8AC3E}">
        <p14:creationId xmlns:p14="http://schemas.microsoft.com/office/powerpoint/2010/main" val="249827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Top Ten App Recommendations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27" name="Picture 2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9AB293-7820-4831-BD84-4264766D9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" y="1654573"/>
            <a:ext cx="1497427" cy="1510298"/>
          </a:xfrm>
          <a:prstGeom prst="rect">
            <a:avLst/>
          </a:prstGeom>
        </p:spPr>
      </p:pic>
      <p:pic>
        <p:nvPicPr>
          <p:cNvPr id="29" name="Picture 28" descr="A person with blue hair&#10;&#10;Description automatically generated with low confidence">
            <a:extLst>
              <a:ext uri="{FF2B5EF4-FFF2-40B4-BE49-F238E27FC236}">
                <a16:creationId xmlns:a16="http://schemas.microsoft.com/office/drawing/2014/main" id="{12688288-5E73-42B3-9BB7-EAA2EC45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90" y="4058975"/>
            <a:ext cx="1528821" cy="15538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35B22C-416F-4D16-8B67-94230AAB15C2}"/>
              </a:ext>
            </a:extLst>
          </p:cNvPr>
          <p:cNvSpPr txBox="1"/>
          <p:nvPr/>
        </p:nvSpPr>
        <p:spPr>
          <a:xfrm>
            <a:off x="186360" y="3108683"/>
            <a:ext cx="2266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PewDiePie Tuber Simulator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[Game]</a:t>
            </a:r>
          </a:p>
        </p:txBody>
      </p:sp>
      <p:pic>
        <p:nvPicPr>
          <p:cNvPr id="32" name="Picture 3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9D0E71-86C2-4DDB-BA2D-43ECD9EF4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78" y="1622165"/>
            <a:ext cx="1528895" cy="152889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1CE9BBDA-31A6-44E8-842C-1DB3FDF35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3" y="4042215"/>
            <a:ext cx="1580413" cy="1587406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CDCBEE9D-892F-4D55-AB6B-8E6633176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671" y="1661799"/>
            <a:ext cx="1528895" cy="152889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0D59FA56-9F5C-438E-BA74-910E1CF65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50" y="1617687"/>
            <a:ext cx="1658067" cy="1658067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54F7DB55-30E8-4A24-83F4-C8BE6D93A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83" y="4088096"/>
            <a:ext cx="1616574" cy="1576446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242EC26-0B28-4CF7-B79E-BE4BB93103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76" y="3798153"/>
            <a:ext cx="1925050" cy="1996019"/>
          </a:xfrm>
          <a:prstGeom prst="rect">
            <a:avLst/>
          </a:prstGeom>
        </p:spPr>
      </p:pic>
      <p:pic>
        <p:nvPicPr>
          <p:cNvPr id="59" name="Picture 58" descr="Logo, company name&#10;&#10;Description automatically generated">
            <a:extLst>
              <a:ext uri="{FF2B5EF4-FFF2-40B4-BE49-F238E27FC236}">
                <a16:creationId xmlns:a16="http://schemas.microsoft.com/office/drawing/2014/main" id="{9A4B0546-F1B0-4B3E-8DDB-873A7F80B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79" y="1581256"/>
            <a:ext cx="1435414" cy="16420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C9BEC3E-92A3-4B52-9260-788ABD198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29" y="4025002"/>
            <a:ext cx="1658067" cy="165806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F89B70-569D-4A1F-A119-C0BDC0E052F7}"/>
              </a:ext>
            </a:extLst>
          </p:cNvPr>
          <p:cNvSpPr txBox="1"/>
          <p:nvPr/>
        </p:nvSpPr>
        <p:spPr>
          <a:xfrm>
            <a:off x="2480295" y="3118085"/>
            <a:ext cx="2250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2.    Geometry Dash Lite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[Game]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4A0633-5975-465C-AF2D-0BC178972667}"/>
              </a:ext>
            </a:extLst>
          </p:cNvPr>
          <p:cNvSpPr txBox="1"/>
          <p:nvPr/>
        </p:nvSpPr>
        <p:spPr>
          <a:xfrm>
            <a:off x="4703712" y="3098825"/>
            <a:ext cx="2347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>
              <a:buAutoNum type="arabicPeriod" startAt="3"/>
            </a:pPr>
            <a:r>
              <a:rPr lang="en-US" sz="2000" dirty="0"/>
              <a:t>Domino’s Pizza</a:t>
            </a:r>
          </a:p>
          <a:p>
            <a:pPr algn="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[Food and Drink]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72E620-C59B-41B7-B774-7CC747FCFCBF}"/>
              </a:ext>
            </a:extLst>
          </p:cNvPr>
          <p:cNvSpPr txBox="1"/>
          <p:nvPr/>
        </p:nvSpPr>
        <p:spPr>
          <a:xfrm>
            <a:off x="7461153" y="3212245"/>
            <a:ext cx="194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Egg, Inc.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[Game]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9423BF-AB43-4531-A92E-4F414E669673}"/>
              </a:ext>
            </a:extLst>
          </p:cNvPr>
          <p:cNvSpPr txBox="1"/>
          <p:nvPr/>
        </p:nvSpPr>
        <p:spPr>
          <a:xfrm>
            <a:off x="9774296" y="3176516"/>
            <a:ext cx="218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Fernanfloo</a:t>
            </a:r>
            <a:r>
              <a:rPr lang="en-US" dirty="0"/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[Game]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DF3A79-6DEF-43F2-AF10-BB8EE0D7BFB3}"/>
              </a:ext>
            </a:extLst>
          </p:cNvPr>
          <p:cNvSpPr txBox="1"/>
          <p:nvPr/>
        </p:nvSpPr>
        <p:spPr>
          <a:xfrm>
            <a:off x="154429" y="5586548"/>
            <a:ext cx="207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       The Guardian</a:t>
            </a:r>
          </a:p>
          <a:p>
            <a:r>
              <a:rPr lang="en-US" dirty="0"/>
              <a:t>                       </a:t>
            </a:r>
            <a:r>
              <a:rPr lang="en-US" dirty="0">
                <a:solidFill>
                  <a:srgbClr val="C00000"/>
                </a:solidFill>
              </a:rPr>
              <a:t>[News]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428F11-899B-4EF7-A054-45221A1B676F}"/>
              </a:ext>
            </a:extLst>
          </p:cNvPr>
          <p:cNvSpPr txBox="1"/>
          <p:nvPr/>
        </p:nvSpPr>
        <p:spPr>
          <a:xfrm>
            <a:off x="2505808" y="5546103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ASOS  </a:t>
            </a:r>
            <a:r>
              <a:rPr lang="en-US" dirty="0">
                <a:solidFill>
                  <a:srgbClr val="00B050"/>
                </a:solidFill>
              </a:rPr>
              <a:t>[Shopping]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AD54C0-49CE-41A3-913E-8EBEE3FD1A5B}"/>
              </a:ext>
            </a:extLst>
          </p:cNvPr>
          <p:cNvSpPr txBox="1"/>
          <p:nvPr/>
        </p:nvSpPr>
        <p:spPr>
          <a:xfrm>
            <a:off x="4837696" y="5617532"/>
            <a:ext cx="194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</a:t>
            </a:r>
            <a:r>
              <a:rPr lang="en-US" dirty="0" err="1"/>
              <a:t>Cytus</a:t>
            </a:r>
            <a:r>
              <a:rPr lang="en-US" dirty="0"/>
              <a:t>    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[Game]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81586B-FB9F-4102-A359-BD25D323305C}"/>
              </a:ext>
            </a:extLst>
          </p:cNvPr>
          <p:cNvSpPr txBox="1"/>
          <p:nvPr/>
        </p:nvSpPr>
        <p:spPr>
          <a:xfrm>
            <a:off x="7302935" y="5627161"/>
            <a:ext cx="2406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WhatsApp  </a:t>
            </a:r>
            <a:r>
              <a:rPr lang="en-US" sz="1600" dirty="0">
                <a:solidFill>
                  <a:srgbClr val="7030A0"/>
                </a:solidFill>
              </a:rPr>
              <a:t>[Social Networking &amp;  Communication]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3B06D9-67BA-4FE7-8E9E-638125B89F41}"/>
              </a:ext>
            </a:extLst>
          </p:cNvPr>
          <p:cNvSpPr txBox="1"/>
          <p:nvPr/>
        </p:nvSpPr>
        <p:spPr>
          <a:xfrm>
            <a:off x="9731796" y="5634571"/>
            <a:ext cx="28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Instagram  </a:t>
            </a:r>
            <a:r>
              <a:rPr lang="en-US" dirty="0">
                <a:solidFill>
                  <a:srgbClr val="7030A0"/>
                </a:solidFill>
              </a:rPr>
              <a:t>[Social Networking  &amp; Photo 	/Video]</a:t>
            </a:r>
            <a:endParaRPr lang="en-US" dirty="0"/>
          </a:p>
        </p:txBody>
      </p: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BB78074E-E0FE-44D3-9956-15B33587FDC6}"/>
              </a:ext>
            </a:extLst>
          </p:cNvPr>
          <p:cNvSpPr/>
          <p:nvPr/>
        </p:nvSpPr>
        <p:spPr>
          <a:xfrm>
            <a:off x="132517" y="178211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F26AD29A-7C64-4A2F-9144-321C92984D94}"/>
              </a:ext>
            </a:extLst>
          </p:cNvPr>
          <p:cNvSpPr/>
          <p:nvPr/>
        </p:nvSpPr>
        <p:spPr>
          <a:xfrm>
            <a:off x="733239" y="2386191"/>
            <a:ext cx="286531" cy="27182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tar: 5 Points 76">
            <a:extLst>
              <a:ext uri="{FF2B5EF4-FFF2-40B4-BE49-F238E27FC236}">
                <a16:creationId xmlns:a16="http://schemas.microsoft.com/office/drawing/2014/main" id="{B19CBFAE-FCA8-48C0-AB3A-4846348E0470}"/>
              </a:ext>
            </a:extLst>
          </p:cNvPr>
          <p:cNvSpPr/>
          <p:nvPr/>
        </p:nvSpPr>
        <p:spPr>
          <a:xfrm>
            <a:off x="133585" y="200478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tar: 5 Points 77">
            <a:extLst>
              <a:ext uri="{FF2B5EF4-FFF2-40B4-BE49-F238E27FC236}">
                <a16:creationId xmlns:a16="http://schemas.microsoft.com/office/drawing/2014/main" id="{0B3501CB-3BF3-4EF8-8998-0FF4A1AA0A49}"/>
              </a:ext>
            </a:extLst>
          </p:cNvPr>
          <p:cNvSpPr/>
          <p:nvPr/>
        </p:nvSpPr>
        <p:spPr>
          <a:xfrm>
            <a:off x="145551" y="223931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tar: 5 Points 78">
            <a:extLst>
              <a:ext uri="{FF2B5EF4-FFF2-40B4-BE49-F238E27FC236}">
                <a16:creationId xmlns:a16="http://schemas.microsoft.com/office/drawing/2014/main" id="{965AFBD4-E0F2-40D3-9D5E-F9B7ACE28821}"/>
              </a:ext>
            </a:extLst>
          </p:cNvPr>
          <p:cNvSpPr/>
          <p:nvPr/>
        </p:nvSpPr>
        <p:spPr>
          <a:xfrm>
            <a:off x="154429" y="246709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tar: 5 Points 79">
            <a:extLst>
              <a:ext uri="{FF2B5EF4-FFF2-40B4-BE49-F238E27FC236}">
                <a16:creationId xmlns:a16="http://schemas.microsoft.com/office/drawing/2014/main" id="{F01B2761-16C2-43EE-858E-8BED48DC9F6D}"/>
              </a:ext>
            </a:extLst>
          </p:cNvPr>
          <p:cNvSpPr/>
          <p:nvPr/>
        </p:nvSpPr>
        <p:spPr>
          <a:xfrm>
            <a:off x="155879" y="269487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5 Points 86">
            <a:extLst>
              <a:ext uri="{FF2B5EF4-FFF2-40B4-BE49-F238E27FC236}">
                <a16:creationId xmlns:a16="http://schemas.microsoft.com/office/drawing/2014/main" id="{C163BF09-C158-4A9F-B59E-F3B55B07275A}"/>
              </a:ext>
            </a:extLst>
          </p:cNvPr>
          <p:cNvSpPr/>
          <p:nvPr/>
        </p:nvSpPr>
        <p:spPr>
          <a:xfrm>
            <a:off x="2422113" y="1851701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ar: 5 Points 87">
            <a:extLst>
              <a:ext uri="{FF2B5EF4-FFF2-40B4-BE49-F238E27FC236}">
                <a16:creationId xmlns:a16="http://schemas.microsoft.com/office/drawing/2014/main" id="{D317CC4D-8C53-47F9-878D-1BF2FB095190}"/>
              </a:ext>
            </a:extLst>
          </p:cNvPr>
          <p:cNvSpPr/>
          <p:nvPr/>
        </p:nvSpPr>
        <p:spPr>
          <a:xfrm>
            <a:off x="2423181" y="207436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tar: 5 Points 88">
            <a:extLst>
              <a:ext uri="{FF2B5EF4-FFF2-40B4-BE49-F238E27FC236}">
                <a16:creationId xmlns:a16="http://schemas.microsoft.com/office/drawing/2014/main" id="{AFF8500B-311F-4E52-980A-64E10BA5A4DE}"/>
              </a:ext>
            </a:extLst>
          </p:cNvPr>
          <p:cNvSpPr/>
          <p:nvPr/>
        </p:nvSpPr>
        <p:spPr>
          <a:xfrm>
            <a:off x="2435147" y="2308901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BC480B28-81CF-4748-81BE-82449D3F84DB}"/>
              </a:ext>
            </a:extLst>
          </p:cNvPr>
          <p:cNvSpPr/>
          <p:nvPr/>
        </p:nvSpPr>
        <p:spPr>
          <a:xfrm>
            <a:off x="2444025" y="2536680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9B9E7940-D091-406B-B537-88AFF9325892}"/>
              </a:ext>
            </a:extLst>
          </p:cNvPr>
          <p:cNvSpPr/>
          <p:nvPr/>
        </p:nvSpPr>
        <p:spPr>
          <a:xfrm>
            <a:off x="2445475" y="276445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tar: 5 Points 91">
            <a:extLst>
              <a:ext uri="{FF2B5EF4-FFF2-40B4-BE49-F238E27FC236}">
                <a16:creationId xmlns:a16="http://schemas.microsoft.com/office/drawing/2014/main" id="{EC4292AC-B78D-4096-B8E7-62272A098A48}"/>
              </a:ext>
            </a:extLst>
          </p:cNvPr>
          <p:cNvSpPr/>
          <p:nvPr/>
        </p:nvSpPr>
        <p:spPr>
          <a:xfrm>
            <a:off x="4826474" y="1888630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tar: 5 Points 92">
            <a:extLst>
              <a:ext uri="{FF2B5EF4-FFF2-40B4-BE49-F238E27FC236}">
                <a16:creationId xmlns:a16="http://schemas.microsoft.com/office/drawing/2014/main" id="{06FA583F-509F-42B8-A573-8DB3F76B23D2}"/>
              </a:ext>
            </a:extLst>
          </p:cNvPr>
          <p:cNvSpPr/>
          <p:nvPr/>
        </p:nvSpPr>
        <p:spPr>
          <a:xfrm>
            <a:off x="4827542" y="2111298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tar: 5 Points 93">
            <a:extLst>
              <a:ext uri="{FF2B5EF4-FFF2-40B4-BE49-F238E27FC236}">
                <a16:creationId xmlns:a16="http://schemas.microsoft.com/office/drawing/2014/main" id="{88ED05B0-4FBA-4E8B-AD75-68E86BB50F96}"/>
              </a:ext>
            </a:extLst>
          </p:cNvPr>
          <p:cNvSpPr/>
          <p:nvPr/>
        </p:nvSpPr>
        <p:spPr>
          <a:xfrm>
            <a:off x="4839508" y="2345830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tar: 5 Points 94">
            <a:extLst>
              <a:ext uri="{FF2B5EF4-FFF2-40B4-BE49-F238E27FC236}">
                <a16:creationId xmlns:a16="http://schemas.microsoft.com/office/drawing/2014/main" id="{960F3496-EC80-4750-972C-1D5B3EF0FE50}"/>
              </a:ext>
            </a:extLst>
          </p:cNvPr>
          <p:cNvSpPr/>
          <p:nvPr/>
        </p:nvSpPr>
        <p:spPr>
          <a:xfrm>
            <a:off x="4848386" y="257360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tar: 5 Points 95">
            <a:extLst>
              <a:ext uri="{FF2B5EF4-FFF2-40B4-BE49-F238E27FC236}">
                <a16:creationId xmlns:a16="http://schemas.microsoft.com/office/drawing/2014/main" id="{7DE38035-D997-4FA5-9BAA-659B1F65BE56}"/>
              </a:ext>
            </a:extLst>
          </p:cNvPr>
          <p:cNvSpPr/>
          <p:nvPr/>
        </p:nvSpPr>
        <p:spPr>
          <a:xfrm>
            <a:off x="4849836" y="2801388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tar: 5 Points 96">
            <a:extLst>
              <a:ext uri="{FF2B5EF4-FFF2-40B4-BE49-F238E27FC236}">
                <a16:creationId xmlns:a16="http://schemas.microsoft.com/office/drawing/2014/main" id="{81AA17D4-355D-4C61-9544-F5DC8CB0EB67}"/>
              </a:ext>
            </a:extLst>
          </p:cNvPr>
          <p:cNvSpPr/>
          <p:nvPr/>
        </p:nvSpPr>
        <p:spPr>
          <a:xfrm>
            <a:off x="7302536" y="181830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ar: 5 Points 97">
            <a:extLst>
              <a:ext uri="{FF2B5EF4-FFF2-40B4-BE49-F238E27FC236}">
                <a16:creationId xmlns:a16="http://schemas.microsoft.com/office/drawing/2014/main" id="{08D97C23-CF50-4D08-B9C6-4322C26EF460}"/>
              </a:ext>
            </a:extLst>
          </p:cNvPr>
          <p:cNvSpPr/>
          <p:nvPr/>
        </p:nvSpPr>
        <p:spPr>
          <a:xfrm>
            <a:off x="7303604" y="204097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ar: 5 Points 98">
            <a:extLst>
              <a:ext uri="{FF2B5EF4-FFF2-40B4-BE49-F238E27FC236}">
                <a16:creationId xmlns:a16="http://schemas.microsoft.com/office/drawing/2014/main" id="{7873E593-4327-4850-AAE2-90AC4AB356AF}"/>
              </a:ext>
            </a:extLst>
          </p:cNvPr>
          <p:cNvSpPr/>
          <p:nvPr/>
        </p:nvSpPr>
        <p:spPr>
          <a:xfrm>
            <a:off x="7315570" y="227550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tar: 5 Points 99">
            <a:extLst>
              <a:ext uri="{FF2B5EF4-FFF2-40B4-BE49-F238E27FC236}">
                <a16:creationId xmlns:a16="http://schemas.microsoft.com/office/drawing/2014/main" id="{1C78535B-2BDD-4525-8907-6516C3F1DADF}"/>
              </a:ext>
            </a:extLst>
          </p:cNvPr>
          <p:cNvSpPr/>
          <p:nvPr/>
        </p:nvSpPr>
        <p:spPr>
          <a:xfrm>
            <a:off x="7324448" y="250328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97FBB570-2267-444B-811D-0E0B27A6508B}"/>
              </a:ext>
            </a:extLst>
          </p:cNvPr>
          <p:cNvSpPr/>
          <p:nvPr/>
        </p:nvSpPr>
        <p:spPr>
          <a:xfrm>
            <a:off x="7325898" y="273106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tar: 5 Points 101">
            <a:extLst>
              <a:ext uri="{FF2B5EF4-FFF2-40B4-BE49-F238E27FC236}">
                <a16:creationId xmlns:a16="http://schemas.microsoft.com/office/drawing/2014/main" id="{5EF7FCB2-3310-4C58-BFAE-0A0ECF20A84A}"/>
              </a:ext>
            </a:extLst>
          </p:cNvPr>
          <p:cNvSpPr/>
          <p:nvPr/>
        </p:nvSpPr>
        <p:spPr>
          <a:xfrm>
            <a:off x="9735412" y="1758920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tar: 5 Points 102">
            <a:extLst>
              <a:ext uri="{FF2B5EF4-FFF2-40B4-BE49-F238E27FC236}">
                <a16:creationId xmlns:a16="http://schemas.microsoft.com/office/drawing/2014/main" id="{2F1AC54D-E3B6-4B23-B231-EC9909625A61}"/>
              </a:ext>
            </a:extLst>
          </p:cNvPr>
          <p:cNvSpPr/>
          <p:nvPr/>
        </p:nvSpPr>
        <p:spPr>
          <a:xfrm>
            <a:off x="9736480" y="1981588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tar: 5 Points 103">
            <a:extLst>
              <a:ext uri="{FF2B5EF4-FFF2-40B4-BE49-F238E27FC236}">
                <a16:creationId xmlns:a16="http://schemas.microsoft.com/office/drawing/2014/main" id="{A98136A6-19CE-4838-A5C3-039CF267A883}"/>
              </a:ext>
            </a:extLst>
          </p:cNvPr>
          <p:cNvSpPr/>
          <p:nvPr/>
        </p:nvSpPr>
        <p:spPr>
          <a:xfrm>
            <a:off x="9748446" y="2216120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tar: 5 Points 104">
            <a:extLst>
              <a:ext uri="{FF2B5EF4-FFF2-40B4-BE49-F238E27FC236}">
                <a16:creationId xmlns:a16="http://schemas.microsoft.com/office/drawing/2014/main" id="{6E43EE90-2472-4064-9AAF-4BE588C81150}"/>
              </a:ext>
            </a:extLst>
          </p:cNvPr>
          <p:cNvSpPr/>
          <p:nvPr/>
        </p:nvSpPr>
        <p:spPr>
          <a:xfrm>
            <a:off x="9757324" y="244389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tar: 5 Points 105">
            <a:extLst>
              <a:ext uri="{FF2B5EF4-FFF2-40B4-BE49-F238E27FC236}">
                <a16:creationId xmlns:a16="http://schemas.microsoft.com/office/drawing/2014/main" id="{880E04B7-4A66-4C23-9F9B-1F58FED9D8BD}"/>
              </a:ext>
            </a:extLst>
          </p:cNvPr>
          <p:cNvSpPr/>
          <p:nvPr/>
        </p:nvSpPr>
        <p:spPr>
          <a:xfrm>
            <a:off x="9758774" y="2671678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D4FA91C2-26DE-44DB-AD1A-1AD256FDD0AA}"/>
              </a:ext>
            </a:extLst>
          </p:cNvPr>
          <p:cNvSpPr/>
          <p:nvPr/>
        </p:nvSpPr>
        <p:spPr>
          <a:xfrm>
            <a:off x="132517" y="431095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D31F8E4A-8DFB-459E-A180-BA003BD5B2F7}"/>
              </a:ext>
            </a:extLst>
          </p:cNvPr>
          <p:cNvSpPr/>
          <p:nvPr/>
        </p:nvSpPr>
        <p:spPr>
          <a:xfrm>
            <a:off x="133585" y="4533627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337B3F22-1BB8-4C3D-8F02-AA6E0EFEAB38}"/>
              </a:ext>
            </a:extLst>
          </p:cNvPr>
          <p:cNvSpPr/>
          <p:nvPr/>
        </p:nvSpPr>
        <p:spPr>
          <a:xfrm>
            <a:off x="145551" y="4768159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5D9522F9-1877-4A26-B89C-24F471995386}"/>
              </a:ext>
            </a:extLst>
          </p:cNvPr>
          <p:cNvSpPr/>
          <p:nvPr/>
        </p:nvSpPr>
        <p:spPr>
          <a:xfrm>
            <a:off x="154429" y="4995938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6B51E257-7CAD-4F2F-AF61-82D096FC71D6}"/>
              </a:ext>
            </a:extLst>
          </p:cNvPr>
          <p:cNvSpPr/>
          <p:nvPr/>
        </p:nvSpPr>
        <p:spPr>
          <a:xfrm>
            <a:off x="155879" y="5223717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tar: 5 Points 111">
            <a:extLst>
              <a:ext uri="{FF2B5EF4-FFF2-40B4-BE49-F238E27FC236}">
                <a16:creationId xmlns:a16="http://schemas.microsoft.com/office/drawing/2014/main" id="{E99D9AFD-B80E-49E4-AFCA-CE10A7134B1C}"/>
              </a:ext>
            </a:extLst>
          </p:cNvPr>
          <p:cNvSpPr/>
          <p:nvPr/>
        </p:nvSpPr>
        <p:spPr>
          <a:xfrm>
            <a:off x="2492760" y="4251845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tar: 5 Points 112">
            <a:extLst>
              <a:ext uri="{FF2B5EF4-FFF2-40B4-BE49-F238E27FC236}">
                <a16:creationId xmlns:a16="http://schemas.microsoft.com/office/drawing/2014/main" id="{4CC34443-64F5-4CD3-8C27-E2F5D6B9ACF6}"/>
              </a:ext>
            </a:extLst>
          </p:cNvPr>
          <p:cNvSpPr/>
          <p:nvPr/>
        </p:nvSpPr>
        <p:spPr>
          <a:xfrm>
            <a:off x="2493828" y="447451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tar: 5 Points 113">
            <a:extLst>
              <a:ext uri="{FF2B5EF4-FFF2-40B4-BE49-F238E27FC236}">
                <a16:creationId xmlns:a16="http://schemas.microsoft.com/office/drawing/2014/main" id="{4441CCDE-F327-451C-9F4B-A5BD27BB522B}"/>
              </a:ext>
            </a:extLst>
          </p:cNvPr>
          <p:cNvSpPr/>
          <p:nvPr/>
        </p:nvSpPr>
        <p:spPr>
          <a:xfrm>
            <a:off x="2505794" y="4709045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Star: 5 Points 114">
            <a:extLst>
              <a:ext uri="{FF2B5EF4-FFF2-40B4-BE49-F238E27FC236}">
                <a16:creationId xmlns:a16="http://schemas.microsoft.com/office/drawing/2014/main" id="{E0A568AF-51F5-45AA-B749-84C9E54A0FCC}"/>
              </a:ext>
            </a:extLst>
          </p:cNvPr>
          <p:cNvSpPr/>
          <p:nvPr/>
        </p:nvSpPr>
        <p:spPr>
          <a:xfrm>
            <a:off x="2514672" y="493682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Star: 5 Points 115">
            <a:extLst>
              <a:ext uri="{FF2B5EF4-FFF2-40B4-BE49-F238E27FC236}">
                <a16:creationId xmlns:a16="http://schemas.microsoft.com/office/drawing/2014/main" id="{5E31D81E-217C-44BC-A17F-C77AC4A2103D}"/>
              </a:ext>
            </a:extLst>
          </p:cNvPr>
          <p:cNvSpPr/>
          <p:nvPr/>
        </p:nvSpPr>
        <p:spPr>
          <a:xfrm>
            <a:off x="2516122" y="516460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ar: 5 Points 116">
            <a:extLst>
              <a:ext uri="{FF2B5EF4-FFF2-40B4-BE49-F238E27FC236}">
                <a16:creationId xmlns:a16="http://schemas.microsoft.com/office/drawing/2014/main" id="{65164901-473E-438C-9213-26B5A0464FA7}"/>
              </a:ext>
            </a:extLst>
          </p:cNvPr>
          <p:cNvSpPr/>
          <p:nvPr/>
        </p:nvSpPr>
        <p:spPr>
          <a:xfrm>
            <a:off x="4798251" y="4251845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ar: 5 Points 117">
            <a:extLst>
              <a:ext uri="{FF2B5EF4-FFF2-40B4-BE49-F238E27FC236}">
                <a16:creationId xmlns:a16="http://schemas.microsoft.com/office/drawing/2014/main" id="{80B3AB1B-9D48-4216-A76E-F896E4538643}"/>
              </a:ext>
            </a:extLst>
          </p:cNvPr>
          <p:cNvSpPr/>
          <p:nvPr/>
        </p:nvSpPr>
        <p:spPr>
          <a:xfrm>
            <a:off x="4799319" y="447451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tar: 5 Points 118">
            <a:extLst>
              <a:ext uri="{FF2B5EF4-FFF2-40B4-BE49-F238E27FC236}">
                <a16:creationId xmlns:a16="http://schemas.microsoft.com/office/drawing/2014/main" id="{F267695F-A672-4C64-B75B-B2F75144553B}"/>
              </a:ext>
            </a:extLst>
          </p:cNvPr>
          <p:cNvSpPr/>
          <p:nvPr/>
        </p:nvSpPr>
        <p:spPr>
          <a:xfrm>
            <a:off x="4811285" y="4709045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tar: 5 Points 119">
            <a:extLst>
              <a:ext uri="{FF2B5EF4-FFF2-40B4-BE49-F238E27FC236}">
                <a16:creationId xmlns:a16="http://schemas.microsoft.com/office/drawing/2014/main" id="{4F073B92-5B84-4E52-B7A7-D9A0DEE7C3D1}"/>
              </a:ext>
            </a:extLst>
          </p:cNvPr>
          <p:cNvSpPr/>
          <p:nvPr/>
        </p:nvSpPr>
        <p:spPr>
          <a:xfrm>
            <a:off x="4820163" y="493682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tar: 5 Points 120">
            <a:extLst>
              <a:ext uri="{FF2B5EF4-FFF2-40B4-BE49-F238E27FC236}">
                <a16:creationId xmlns:a16="http://schemas.microsoft.com/office/drawing/2014/main" id="{F37E654E-79AE-47D5-AC32-285A366DC192}"/>
              </a:ext>
            </a:extLst>
          </p:cNvPr>
          <p:cNvSpPr/>
          <p:nvPr/>
        </p:nvSpPr>
        <p:spPr>
          <a:xfrm>
            <a:off x="4821613" y="516460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tar: 5 Points 121">
            <a:extLst>
              <a:ext uri="{FF2B5EF4-FFF2-40B4-BE49-F238E27FC236}">
                <a16:creationId xmlns:a16="http://schemas.microsoft.com/office/drawing/2014/main" id="{DB4CA12F-812D-4538-BD72-D01F0A4FC82F}"/>
              </a:ext>
            </a:extLst>
          </p:cNvPr>
          <p:cNvSpPr/>
          <p:nvPr/>
        </p:nvSpPr>
        <p:spPr>
          <a:xfrm>
            <a:off x="7311813" y="4321076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tar: 5 Points 122">
            <a:extLst>
              <a:ext uri="{FF2B5EF4-FFF2-40B4-BE49-F238E27FC236}">
                <a16:creationId xmlns:a16="http://schemas.microsoft.com/office/drawing/2014/main" id="{FF082003-5E79-4033-AA43-A6CD298CF556}"/>
              </a:ext>
            </a:extLst>
          </p:cNvPr>
          <p:cNvSpPr/>
          <p:nvPr/>
        </p:nvSpPr>
        <p:spPr>
          <a:xfrm>
            <a:off x="7312881" y="455262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tar: 5 Points 123">
            <a:extLst>
              <a:ext uri="{FF2B5EF4-FFF2-40B4-BE49-F238E27FC236}">
                <a16:creationId xmlns:a16="http://schemas.microsoft.com/office/drawing/2014/main" id="{03421815-3F42-46F4-89C6-926195735C07}"/>
              </a:ext>
            </a:extLst>
          </p:cNvPr>
          <p:cNvSpPr/>
          <p:nvPr/>
        </p:nvSpPr>
        <p:spPr>
          <a:xfrm>
            <a:off x="7315969" y="478715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tar: 5 Points 124">
            <a:extLst>
              <a:ext uri="{FF2B5EF4-FFF2-40B4-BE49-F238E27FC236}">
                <a16:creationId xmlns:a16="http://schemas.microsoft.com/office/drawing/2014/main" id="{F4A475D4-321C-4CD1-B516-0D08627A7818}"/>
              </a:ext>
            </a:extLst>
          </p:cNvPr>
          <p:cNvSpPr/>
          <p:nvPr/>
        </p:nvSpPr>
        <p:spPr>
          <a:xfrm>
            <a:off x="7324847" y="5014933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tar: 5 Points 125">
            <a:extLst>
              <a:ext uri="{FF2B5EF4-FFF2-40B4-BE49-F238E27FC236}">
                <a16:creationId xmlns:a16="http://schemas.microsoft.com/office/drawing/2014/main" id="{A66B7024-871D-410B-B7CD-A699A36922F0}"/>
              </a:ext>
            </a:extLst>
          </p:cNvPr>
          <p:cNvSpPr/>
          <p:nvPr/>
        </p:nvSpPr>
        <p:spPr>
          <a:xfrm>
            <a:off x="7344053" y="5242712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Star: 5 Points 126">
            <a:extLst>
              <a:ext uri="{FF2B5EF4-FFF2-40B4-BE49-F238E27FC236}">
                <a16:creationId xmlns:a16="http://schemas.microsoft.com/office/drawing/2014/main" id="{216EFEDD-A4F4-4974-8B57-FA8DAA233CEF}"/>
              </a:ext>
            </a:extLst>
          </p:cNvPr>
          <p:cNvSpPr/>
          <p:nvPr/>
        </p:nvSpPr>
        <p:spPr>
          <a:xfrm>
            <a:off x="9709884" y="4336466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Star: 5 Points 127">
            <a:extLst>
              <a:ext uri="{FF2B5EF4-FFF2-40B4-BE49-F238E27FC236}">
                <a16:creationId xmlns:a16="http://schemas.microsoft.com/office/drawing/2014/main" id="{F2567597-2878-410E-B036-C7990294A72C}"/>
              </a:ext>
            </a:extLst>
          </p:cNvPr>
          <p:cNvSpPr/>
          <p:nvPr/>
        </p:nvSpPr>
        <p:spPr>
          <a:xfrm>
            <a:off x="9710952" y="455913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Star: 5 Points 128">
            <a:extLst>
              <a:ext uri="{FF2B5EF4-FFF2-40B4-BE49-F238E27FC236}">
                <a16:creationId xmlns:a16="http://schemas.microsoft.com/office/drawing/2014/main" id="{AD3476D2-1F30-4197-88E9-5E4885E296A7}"/>
              </a:ext>
            </a:extLst>
          </p:cNvPr>
          <p:cNvSpPr/>
          <p:nvPr/>
        </p:nvSpPr>
        <p:spPr>
          <a:xfrm>
            <a:off x="9722918" y="4793666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tar: 5 Points 129">
            <a:extLst>
              <a:ext uri="{FF2B5EF4-FFF2-40B4-BE49-F238E27FC236}">
                <a16:creationId xmlns:a16="http://schemas.microsoft.com/office/drawing/2014/main" id="{DCD8FFF4-95BD-4336-9D3C-0D38B112E5B4}"/>
              </a:ext>
            </a:extLst>
          </p:cNvPr>
          <p:cNvSpPr/>
          <p:nvPr/>
        </p:nvSpPr>
        <p:spPr>
          <a:xfrm>
            <a:off x="9731796" y="5021445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FA4A730B-A7AE-47DE-B7F0-4A36D06A0954}"/>
              </a:ext>
            </a:extLst>
          </p:cNvPr>
          <p:cNvSpPr/>
          <p:nvPr/>
        </p:nvSpPr>
        <p:spPr>
          <a:xfrm>
            <a:off x="9733246" y="5249224"/>
            <a:ext cx="273411" cy="213032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9B24DDC-7AAE-4F21-96EE-0D5E084C8054}"/>
              </a:ext>
            </a:extLst>
          </p:cNvPr>
          <p:cNvSpPr/>
          <p:nvPr/>
        </p:nvSpPr>
        <p:spPr>
          <a:xfrm>
            <a:off x="9881568" y="5245275"/>
            <a:ext cx="132400" cy="235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D86FE44-CFBE-451C-AFDA-3FE85100E8B1}"/>
              </a:ext>
            </a:extLst>
          </p:cNvPr>
          <p:cNvSpPr/>
          <p:nvPr/>
        </p:nvSpPr>
        <p:spPr>
          <a:xfrm>
            <a:off x="7481109" y="5249224"/>
            <a:ext cx="142263" cy="27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Calculating App Trader’s Expected Profit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D28BFB3-88F5-4B9C-98F4-96BAAACED8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F67F00A-021F-45D3-A055-F5086D1EF3C6}"/>
              </a:ext>
            </a:extLst>
          </p:cNvPr>
          <p:cNvSpPr/>
          <p:nvPr/>
        </p:nvSpPr>
        <p:spPr>
          <a:xfrm>
            <a:off x="1607480" y="4599092"/>
            <a:ext cx="2781639" cy="170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Trader purchases apps for 10,000  * the price of the app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D7F65-C683-4879-A664-52B2EC17BC29}"/>
              </a:ext>
            </a:extLst>
          </p:cNvPr>
          <p:cNvSpPr/>
          <p:nvPr/>
        </p:nvSpPr>
        <p:spPr>
          <a:xfrm>
            <a:off x="7798609" y="4599092"/>
            <a:ext cx="2830564" cy="170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 Profit 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 Revenue – (Lifespan in months * $1,000) – App Purchase Price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89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Net Profit and Costs: Top 10 Apps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57475-1E74-47BA-80A7-5CA0AD0CB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404" y="1919329"/>
            <a:ext cx="9675191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Expected Net Profit: Top 10 Apps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5F0041C-A33F-495D-8725-7E7DAFF2B23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44056" y="1782207"/>
              <a:ext cx="10927829" cy="452317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5F0041C-A33F-495D-8725-7E7DAFF2B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056" y="1782207"/>
                <a:ext cx="10927829" cy="45231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7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App Recommendations by Star Ratings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541BE8-5851-4167-9CC8-A617BE019960}"/>
              </a:ext>
            </a:extLst>
          </p:cNvPr>
          <p:cNvSpPr txBox="1">
            <a:spLocks/>
          </p:cNvSpPr>
          <p:nvPr/>
        </p:nvSpPr>
        <p:spPr>
          <a:xfrm>
            <a:off x="565296" y="1790153"/>
            <a:ext cx="11626703" cy="1009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All of the Top 10 Apps had an average rating of at least 4.4, with max average rating of 4.9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18576F1-BF7D-46AE-8E17-497C91E2F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35003"/>
              </p:ext>
            </p:extLst>
          </p:nvPr>
        </p:nvGraphicFramePr>
        <p:xfrm>
          <a:off x="5014399" y="2500916"/>
          <a:ext cx="6783573" cy="3720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CB35DEE-6DD7-4FEA-B35A-31AC6870E5DB}"/>
              </a:ext>
            </a:extLst>
          </p:cNvPr>
          <p:cNvSpPr txBox="1"/>
          <p:nvPr/>
        </p:nvSpPr>
        <p:spPr>
          <a:xfrm>
            <a:off x="555811" y="2370003"/>
            <a:ext cx="4458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apps within the </a:t>
            </a:r>
            <a:r>
              <a:rPr lang="en-US" sz="2400" dirty="0">
                <a:solidFill>
                  <a:schemeClr val="accent1"/>
                </a:solidFill>
              </a:rPr>
              <a:t>App Store </a:t>
            </a:r>
            <a:r>
              <a:rPr lang="en-US" sz="2400" dirty="0"/>
              <a:t>were rated higher on average than those apps in the </a:t>
            </a:r>
            <a:r>
              <a:rPr lang="en-US" sz="2400" dirty="0">
                <a:solidFill>
                  <a:schemeClr val="accent2"/>
                </a:solidFill>
              </a:rPr>
              <a:t>Google Play Store</a:t>
            </a:r>
            <a:r>
              <a:rPr lang="en-US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31884-D865-4315-AC18-96E062D05D0D}"/>
              </a:ext>
            </a:extLst>
          </p:cNvPr>
          <p:cNvSpPr txBox="1"/>
          <p:nvPr/>
        </p:nvSpPr>
        <p:spPr>
          <a:xfrm>
            <a:off x="555810" y="4104176"/>
            <a:ext cx="4458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App Store</a:t>
            </a:r>
            <a:r>
              <a:rPr lang="en-US" sz="2400" dirty="0"/>
              <a:t> apps had </a:t>
            </a:r>
            <a:r>
              <a:rPr lang="en-US" sz="2400" b="1" dirty="0"/>
              <a:t>six</a:t>
            </a:r>
            <a:r>
              <a:rPr lang="en-US" sz="2400" dirty="0"/>
              <a:t> apps which had perfect five (5) star ratings, whereas </a:t>
            </a:r>
            <a:r>
              <a:rPr lang="en-US" sz="2400" dirty="0">
                <a:solidFill>
                  <a:schemeClr val="accent2"/>
                </a:solidFill>
              </a:rPr>
              <a:t>Google Play Store</a:t>
            </a:r>
            <a:r>
              <a:rPr lang="en-US" sz="2400" dirty="0"/>
              <a:t> apps had </a:t>
            </a:r>
            <a:r>
              <a:rPr lang="en-US" sz="2400" b="1" dirty="0"/>
              <a:t>none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A940E-9E1F-4903-9FCD-84578D3C11B1}"/>
              </a:ext>
            </a:extLst>
          </p:cNvPr>
          <p:cNvSpPr txBox="1"/>
          <p:nvPr/>
        </p:nvSpPr>
        <p:spPr>
          <a:xfrm>
            <a:off x="0" y="633862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Business of Apps “</a:t>
            </a:r>
            <a:r>
              <a:rPr lang="en-US" sz="1600" b="0" i="0" u="none" strike="noStrike" dirty="0">
                <a:solidFill>
                  <a:srgbClr val="111111"/>
                </a:solidFill>
                <a:effectLst/>
              </a:rPr>
              <a:t>As of Q2 2020, over three times more apps were downloaded through the Google Play Store than through the iOS App Store – 28.7 billion to 9.1 billion”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386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App Lifespan / Longevity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01BD63-532D-410C-AC04-402249C8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8075"/>
          </a:xfrm>
        </p:spPr>
        <p:txBody>
          <a:bodyPr/>
          <a:lstStyle/>
          <a:p>
            <a:r>
              <a:rPr lang="en-US" dirty="0"/>
              <a:t>Calculation for app lifespan: For every half point that an app gains in rating, its projected lifespan increases by one year.</a:t>
            </a:r>
          </a:p>
          <a:p>
            <a:r>
              <a:rPr lang="en-US" dirty="0"/>
              <a:t>Therefore an app like PewDiePie’s Tuber Simulator who has a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/>
              <a:t> star rating in the </a:t>
            </a:r>
            <a:r>
              <a:rPr lang="en-US" dirty="0">
                <a:solidFill>
                  <a:schemeClr val="accent1"/>
                </a:solidFill>
              </a:rPr>
              <a:t>App Store </a:t>
            </a:r>
            <a:r>
              <a:rPr lang="en-US" dirty="0"/>
              <a:t>and a </a:t>
            </a:r>
            <a:r>
              <a:rPr lang="en-US" dirty="0">
                <a:solidFill>
                  <a:schemeClr val="accent2"/>
                </a:solidFill>
              </a:rPr>
              <a:t>4.8 star rating </a:t>
            </a:r>
            <a:r>
              <a:rPr lang="en-US" dirty="0"/>
              <a:t>in the </a:t>
            </a:r>
            <a:r>
              <a:rPr lang="en-US" dirty="0">
                <a:solidFill>
                  <a:schemeClr val="accent2"/>
                </a:solidFill>
              </a:rPr>
              <a:t>Google Play Store </a:t>
            </a:r>
            <a:r>
              <a:rPr lang="en-US" dirty="0"/>
              <a:t>had a calculated lifespan of roughly 11 years.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826A2-ED20-49A9-9947-A539C8717B52}"/>
              </a:ext>
            </a:extLst>
          </p:cNvPr>
          <p:cNvSpPr txBox="1"/>
          <p:nvPr/>
        </p:nvSpPr>
        <p:spPr>
          <a:xfrm>
            <a:off x="276413" y="4194697"/>
            <a:ext cx="12294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((((</a:t>
            </a:r>
            <a:r>
              <a:rPr lang="en-US" sz="2400" dirty="0">
                <a:solidFill>
                  <a:schemeClr val="accent1"/>
                </a:solidFill>
              </a:rPr>
              <a:t>5 star rating </a:t>
            </a:r>
            <a:r>
              <a:rPr lang="en-US" sz="2400" dirty="0"/>
              <a:t>/ 5 stars) x 5 ) x 2 + 1) + (((</a:t>
            </a:r>
            <a:r>
              <a:rPr lang="en-US" sz="2400" dirty="0">
                <a:solidFill>
                  <a:schemeClr val="accent2"/>
                </a:solidFill>
              </a:rPr>
              <a:t>4.8 star rating </a:t>
            </a:r>
            <a:r>
              <a:rPr lang="en-US" sz="2400" dirty="0"/>
              <a:t>/ 5 stars) x 5) x 2 + 1)) / 2 apps  = 10.8</a:t>
            </a:r>
          </a:p>
          <a:p>
            <a:endParaRPr lang="en-US" sz="2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339E37-A703-43E0-A4F5-09B63387390C}"/>
              </a:ext>
            </a:extLst>
          </p:cNvPr>
          <p:cNvCxnSpPr>
            <a:cxnSpLocks/>
          </p:cNvCxnSpPr>
          <p:nvPr/>
        </p:nvCxnSpPr>
        <p:spPr>
          <a:xfrm flipV="1">
            <a:off x="3701111" y="4637756"/>
            <a:ext cx="0" cy="672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E902D1-B6F4-4099-868B-AF47C66BAABA}"/>
              </a:ext>
            </a:extLst>
          </p:cNvPr>
          <p:cNvCxnSpPr>
            <a:cxnSpLocks/>
          </p:cNvCxnSpPr>
          <p:nvPr/>
        </p:nvCxnSpPr>
        <p:spPr>
          <a:xfrm flipV="1">
            <a:off x="4288517" y="4637756"/>
            <a:ext cx="0" cy="1324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4745B6-F3E9-4EC3-A302-483430F21DFD}"/>
              </a:ext>
            </a:extLst>
          </p:cNvPr>
          <p:cNvCxnSpPr>
            <a:cxnSpLocks/>
          </p:cNvCxnSpPr>
          <p:nvPr/>
        </p:nvCxnSpPr>
        <p:spPr>
          <a:xfrm flipH="1" flipV="1">
            <a:off x="4732401" y="4637756"/>
            <a:ext cx="537098" cy="73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75DE0EB-020E-4D11-8F4E-467ACC5B24A7}"/>
              </a:ext>
            </a:extLst>
          </p:cNvPr>
          <p:cNvSpPr txBox="1"/>
          <p:nvPr/>
        </p:nvSpPr>
        <p:spPr>
          <a:xfrm>
            <a:off x="3485532" y="5336932"/>
            <a:ext cx="5677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Half </a:t>
            </a:r>
          </a:p>
          <a:p>
            <a:r>
              <a:rPr lang="en-US" sz="1400" dirty="0"/>
              <a:t>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AC9A4-DFC4-4C0E-8C95-FEA9D3A57605}"/>
              </a:ext>
            </a:extLst>
          </p:cNvPr>
          <p:cNvSpPr txBox="1"/>
          <p:nvPr/>
        </p:nvSpPr>
        <p:spPr>
          <a:xfrm>
            <a:off x="3638338" y="5972426"/>
            <a:ext cx="13003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Each year has 2 halves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0A8556-2422-4E3A-8CE9-1BD925329CD9}"/>
              </a:ext>
            </a:extLst>
          </p:cNvPr>
          <p:cNvSpPr txBox="1"/>
          <p:nvPr/>
        </p:nvSpPr>
        <p:spPr>
          <a:xfrm>
            <a:off x="5000950" y="5388815"/>
            <a:ext cx="142264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+1 accounts for a 0 rating having one year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BB9561-CAE3-4357-97B4-C0B3907EC7B3}"/>
              </a:ext>
            </a:extLst>
          </p:cNvPr>
          <p:cNvCxnSpPr>
            <a:cxnSpLocks/>
          </p:cNvCxnSpPr>
          <p:nvPr/>
        </p:nvCxnSpPr>
        <p:spPr>
          <a:xfrm flipV="1">
            <a:off x="8639806" y="4585873"/>
            <a:ext cx="0" cy="672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EA320A-144F-448E-9BE4-7EB61761EB12}"/>
              </a:ext>
            </a:extLst>
          </p:cNvPr>
          <p:cNvCxnSpPr>
            <a:cxnSpLocks/>
          </p:cNvCxnSpPr>
          <p:nvPr/>
        </p:nvCxnSpPr>
        <p:spPr>
          <a:xfrm flipV="1">
            <a:off x="9227212" y="4585873"/>
            <a:ext cx="0" cy="1324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E20581-E0CF-45F0-A5B0-6139A56F3467}"/>
              </a:ext>
            </a:extLst>
          </p:cNvPr>
          <p:cNvCxnSpPr>
            <a:cxnSpLocks/>
          </p:cNvCxnSpPr>
          <p:nvPr/>
        </p:nvCxnSpPr>
        <p:spPr>
          <a:xfrm flipH="1" flipV="1">
            <a:off x="9671096" y="4585873"/>
            <a:ext cx="537098" cy="739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5B3D4-1A49-4D32-BB55-D2E2E14BD5F1}"/>
              </a:ext>
            </a:extLst>
          </p:cNvPr>
          <p:cNvSpPr txBox="1"/>
          <p:nvPr/>
        </p:nvSpPr>
        <p:spPr>
          <a:xfrm>
            <a:off x="8424227" y="5285049"/>
            <a:ext cx="5677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Half </a:t>
            </a:r>
          </a:p>
          <a:p>
            <a:r>
              <a:rPr lang="en-US" sz="1400" dirty="0"/>
              <a:t>point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D9D267-5C33-44E7-8F6A-2C2F695DE228}"/>
              </a:ext>
            </a:extLst>
          </p:cNvPr>
          <p:cNvSpPr txBox="1"/>
          <p:nvPr/>
        </p:nvSpPr>
        <p:spPr>
          <a:xfrm>
            <a:off x="8577033" y="5920543"/>
            <a:ext cx="13003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Each year has 2 halves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DD722A-7DC4-4407-A9E7-9C6D2BFAFA28}"/>
              </a:ext>
            </a:extLst>
          </p:cNvPr>
          <p:cNvSpPr txBox="1"/>
          <p:nvPr/>
        </p:nvSpPr>
        <p:spPr>
          <a:xfrm>
            <a:off x="9939645" y="5336932"/>
            <a:ext cx="142264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+1 accounts for a 0 rating having one year </a:t>
            </a:r>
          </a:p>
        </p:txBody>
      </p:sp>
    </p:spTree>
    <p:extLst>
      <p:ext uri="{BB962C8B-B14F-4D97-AF65-F5344CB8AC3E}">
        <p14:creationId xmlns:p14="http://schemas.microsoft.com/office/powerpoint/2010/main" val="87290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588A9-FB0B-43A8-9C00-40F6222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 Recommendations by  Lifespans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4888070-82A0-4F15-8ED2-6734C0D14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761908"/>
              </p:ext>
            </p:extLst>
          </p:nvPr>
        </p:nvGraphicFramePr>
        <p:xfrm>
          <a:off x="1517200" y="1658586"/>
          <a:ext cx="9157595" cy="4580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AD41C1-D09A-4477-B5D3-CF257CD91891}"/>
              </a:ext>
            </a:extLst>
          </p:cNvPr>
          <p:cNvSpPr txBox="1"/>
          <p:nvPr/>
        </p:nvSpPr>
        <p:spPr>
          <a:xfrm>
            <a:off x="147201" y="6239420"/>
            <a:ext cx="1189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 that the although some apps have a high average rating, their lifespan is lower due to a greater difference in rating between the App Store and the Play Store. Geometry Dash and Dominos have the same lifespan but different average ratings.</a:t>
            </a:r>
          </a:p>
        </p:txBody>
      </p:sp>
    </p:spTree>
    <p:extLst>
      <p:ext uri="{BB962C8B-B14F-4D97-AF65-F5344CB8AC3E}">
        <p14:creationId xmlns:p14="http://schemas.microsoft.com/office/powerpoint/2010/main" val="324097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600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Top Ten App Recommendations</vt:lpstr>
      <vt:lpstr>Calculating App Trader’s Expected Profit </vt:lpstr>
      <vt:lpstr>Net Profit and Costs: Top 10 Apps</vt:lpstr>
      <vt:lpstr>Expected Net Profit: Top 10 Apps</vt:lpstr>
      <vt:lpstr>App Recommendations by Star Ratings</vt:lpstr>
      <vt:lpstr>App Lifespan / Longevity</vt:lpstr>
      <vt:lpstr>App Recommendations by  Lifespans</vt:lpstr>
      <vt:lpstr>App Recommendations by Content Rating </vt:lpstr>
      <vt:lpstr>App Content Rating by Percentage</vt:lpstr>
      <vt:lpstr>App Recommendations by Genre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Olariche Obi</dc:creator>
  <cp:lastModifiedBy>Olariche Obi</cp:lastModifiedBy>
  <cp:revision>4</cp:revision>
  <dcterms:created xsi:type="dcterms:W3CDTF">2021-10-04T19:06:05Z</dcterms:created>
  <dcterms:modified xsi:type="dcterms:W3CDTF">2021-10-05T18:13:20Z</dcterms:modified>
</cp:coreProperties>
</file>